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83" r:id="rId3"/>
    <p:sldMasterId id="2147483689" r:id="rId4"/>
  </p:sldMasterIdLst>
  <p:notesMasterIdLst>
    <p:notesMasterId r:id="rId24"/>
  </p:notesMasterIdLst>
  <p:sldIdLst>
    <p:sldId id="283" r:id="rId5"/>
    <p:sldId id="256" r:id="rId6"/>
    <p:sldId id="257" r:id="rId7"/>
    <p:sldId id="258" r:id="rId8"/>
    <p:sldId id="259" r:id="rId9"/>
    <p:sldId id="260" r:id="rId10"/>
    <p:sldId id="261" r:id="rId11"/>
    <p:sldId id="282" r:id="rId12"/>
    <p:sldId id="262" r:id="rId13"/>
    <p:sldId id="278" r:id="rId14"/>
    <p:sldId id="280" r:id="rId15"/>
    <p:sldId id="281" r:id="rId16"/>
    <p:sldId id="271" r:id="rId17"/>
    <p:sldId id="279" r:id="rId18"/>
    <p:sldId id="269" r:id="rId19"/>
    <p:sldId id="288" r:id="rId20"/>
    <p:sldId id="284" r:id="rId21"/>
    <p:sldId id="286" r:id="rId22"/>
    <p:sldId id="285" r:id="rId23"/>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390" autoAdjust="0"/>
  </p:normalViewPr>
  <p:slideViewPr>
    <p:cSldViewPr snapToGrid="0">
      <p:cViewPr varScale="1">
        <p:scale>
          <a:sx n="76" d="100"/>
          <a:sy n="76" d="100"/>
        </p:scale>
        <p:origin x="1128" y="90"/>
      </p:cViewPr>
      <p:guideLst/>
    </p:cSldViewPr>
  </p:slideViewPr>
  <p:notesTextViewPr>
    <p:cViewPr>
      <p:scale>
        <a:sx n="1" d="1"/>
        <a:sy n="1" d="1"/>
      </p:scale>
      <p:origin x="0" y="0"/>
    </p:cViewPr>
  </p:notesTextViewPr>
  <p:notesViewPr>
    <p:cSldViewPr snapToGrid="0">
      <p:cViewPr varScale="1">
        <p:scale>
          <a:sx n="64" d="100"/>
          <a:sy n="64" d="100"/>
        </p:scale>
        <p:origin x="240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21EB5-A5E5-4576-AA1A-21713C6630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C09FE8-88F9-4B46-AD7B-4833D633669A}">
      <dgm:prSet phldrT="[Text]"/>
      <dgm:spPr/>
      <dgm:t>
        <a:bodyPr/>
        <a:lstStyle/>
        <a:p>
          <a:pPr>
            <a:buFont typeface="Arial" panose="020B0604020202020204" pitchFamily="34" charset="0"/>
            <a:buChar char="•"/>
          </a:pPr>
          <a:r>
            <a:rPr lang="en-US" b="0" i="0" dirty="0">
              <a:solidFill>
                <a:srgbClr val="000000"/>
              </a:solidFill>
              <a:effectLst/>
              <a:latin typeface="Calibri" panose="020F0502020204030204" pitchFamily="34" charset="0"/>
            </a:rPr>
            <a:t>Behavioral Neuroscience (BNS)</a:t>
          </a:r>
          <a:endParaRPr lang="en-US" dirty="0"/>
        </a:p>
      </dgm:t>
    </dgm:pt>
    <dgm:pt modelId="{7852A4FB-BC9A-45C5-9E57-4260FDE998D7}" type="parTrans" cxnId="{16BFE08B-DA96-4F4A-A370-6DE1A46CEA89}">
      <dgm:prSet/>
      <dgm:spPr/>
      <dgm:t>
        <a:bodyPr/>
        <a:lstStyle/>
        <a:p>
          <a:endParaRPr lang="en-US"/>
        </a:p>
      </dgm:t>
    </dgm:pt>
    <dgm:pt modelId="{AAC77AA8-F26C-4795-BBC3-3376494BD29C}" type="sibTrans" cxnId="{16BFE08B-DA96-4F4A-A370-6DE1A46CEA89}">
      <dgm:prSet/>
      <dgm:spPr/>
      <dgm:t>
        <a:bodyPr/>
        <a:lstStyle/>
        <a:p>
          <a:endParaRPr lang="en-US"/>
        </a:p>
      </dgm:t>
    </dgm:pt>
    <dgm:pt modelId="{211FECCA-DF18-4A80-87EB-DF1B6557D969}">
      <dgm:prSet/>
      <dgm:spPr>
        <a:solidFill>
          <a:schemeClr val="accent1"/>
        </a:solidFill>
      </dgm:spPr>
      <dgm:t>
        <a:bodyPr/>
        <a:lstStyle/>
        <a:p>
          <a:r>
            <a:rPr lang="en-US" b="0" i="0" dirty="0">
              <a:solidFill>
                <a:srgbClr val="000000"/>
              </a:solidFill>
              <a:effectLst/>
              <a:latin typeface="Calibri" panose="020F0502020204030204" pitchFamily="34" charset="0"/>
            </a:rPr>
            <a:t>Clinical Science (CS)</a:t>
          </a:r>
          <a:endParaRPr lang="en-US" b="0" i="0" dirty="0">
            <a:solidFill>
              <a:srgbClr val="565A5C"/>
            </a:solidFill>
            <a:effectLst/>
            <a:latin typeface="Lato" panose="020F0502020204030203" pitchFamily="34" charset="0"/>
          </a:endParaRPr>
        </a:p>
      </dgm:t>
    </dgm:pt>
    <dgm:pt modelId="{FED2F64C-996C-4846-9ACA-C1EEBDC64D03}" type="parTrans" cxnId="{94B6BA23-BB9F-4293-B63A-4EACED42EB60}">
      <dgm:prSet/>
      <dgm:spPr/>
      <dgm:t>
        <a:bodyPr/>
        <a:lstStyle/>
        <a:p>
          <a:endParaRPr lang="en-US"/>
        </a:p>
      </dgm:t>
    </dgm:pt>
    <dgm:pt modelId="{70E33AEE-1BBA-4EA1-B054-75B1C308FBB9}" type="sibTrans" cxnId="{94B6BA23-BB9F-4293-B63A-4EACED42EB60}">
      <dgm:prSet/>
      <dgm:spPr/>
      <dgm:t>
        <a:bodyPr/>
        <a:lstStyle/>
        <a:p>
          <a:endParaRPr lang="en-US"/>
        </a:p>
      </dgm:t>
    </dgm:pt>
    <dgm:pt modelId="{2E5A0616-FAA3-4C6F-995A-0007EFC9FEAB}">
      <dgm:prSet/>
      <dgm:spPr/>
      <dgm:t>
        <a:bodyPr/>
        <a:lstStyle/>
        <a:p>
          <a:r>
            <a:rPr lang="en-US" b="0" i="0" dirty="0">
              <a:solidFill>
                <a:srgbClr val="000000"/>
              </a:solidFill>
              <a:effectLst/>
              <a:latin typeface="Calibri" panose="020F0502020204030204" pitchFamily="34" charset="0"/>
            </a:rPr>
            <a:t>Cognition and Cognitive Neuroscience (CCN)</a:t>
          </a:r>
          <a:endParaRPr lang="en-US" b="0" i="0" dirty="0">
            <a:solidFill>
              <a:srgbClr val="565A5C"/>
            </a:solidFill>
            <a:effectLst/>
            <a:latin typeface="Lato" panose="020F0502020204030203" pitchFamily="34" charset="0"/>
          </a:endParaRPr>
        </a:p>
      </dgm:t>
    </dgm:pt>
    <dgm:pt modelId="{02534859-46BF-4ADA-930F-A3C5A5730E68}" type="parTrans" cxnId="{2EE20D72-D306-46C7-8FEF-0C8D5DB40F40}">
      <dgm:prSet/>
      <dgm:spPr/>
      <dgm:t>
        <a:bodyPr/>
        <a:lstStyle/>
        <a:p>
          <a:endParaRPr lang="en-US"/>
        </a:p>
      </dgm:t>
    </dgm:pt>
    <dgm:pt modelId="{D4E43FE8-ED91-4563-926A-6388DAB46CD1}" type="sibTrans" cxnId="{2EE20D72-D306-46C7-8FEF-0C8D5DB40F40}">
      <dgm:prSet/>
      <dgm:spPr/>
      <dgm:t>
        <a:bodyPr/>
        <a:lstStyle/>
        <a:p>
          <a:endParaRPr lang="en-US"/>
        </a:p>
      </dgm:t>
    </dgm:pt>
    <dgm:pt modelId="{1F1ED7BB-B982-4F36-A345-EC037CBB5A68}">
      <dgm:prSet/>
      <dgm:spPr/>
      <dgm:t>
        <a:bodyPr/>
        <a:lstStyle/>
        <a:p>
          <a:r>
            <a:rPr lang="en-US" b="0" i="0">
              <a:solidFill>
                <a:srgbClr val="000000"/>
              </a:solidFill>
              <a:effectLst/>
              <a:latin typeface="Calibri" panose="020F0502020204030204" pitchFamily="34" charset="0"/>
            </a:rPr>
            <a:t>Ecological/Community Psychology (ECO)</a:t>
          </a:r>
          <a:endParaRPr lang="en-US" b="0" i="0" dirty="0">
            <a:solidFill>
              <a:srgbClr val="565A5C"/>
            </a:solidFill>
            <a:effectLst/>
            <a:latin typeface="Lato" panose="020F0502020204030203" pitchFamily="34" charset="0"/>
          </a:endParaRPr>
        </a:p>
      </dgm:t>
    </dgm:pt>
    <dgm:pt modelId="{D06581E1-0667-41DB-97D4-781624E427C1}" type="parTrans" cxnId="{DAC2F568-8A5D-49CE-83CC-48594E62E3FE}">
      <dgm:prSet/>
      <dgm:spPr/>
      <dgm:t>
        <a:bodyPr/>
        <a:lstStyle/>
        <a:p>
          <a:endParaRPr lang="en-US"/>
        </a:p>
      </dgm:t>
    </dgm:pt>
    <dgm:pt modelId="{4A5BFADA-C7B5-45D7-BE4E-7F6BB57B1B07}" type="sibTrans" cxnId="{DAC2F568-8A5D-49CE-83CC-48594E62E3FE}">
      <dgm:prSet/>
      <dgm:spPr/>
      <dgm:t>
        <a:bodyPr/>
        <a:lstStyle/>
        <a:p>
          <a:endParaRPr lang="en-US"/>
        </a:p>
      </dgm:t>
    </dgm:pt>
    <dgm:pt modelId="{0D27C45B-C77E-4BCA-8017-54B317F8163C}">
      <dgm:prSet/>
      <dgm:spPr/>
      <dgm:t>
        <a:bodyPr/>
        <a:lstStyle/>
        <a:p>
          <a:r>
            <a:rPr lang="en-US" b="0" i="0">
              <a:solidFill>
                <a:srgbClr val="000000"/>
              </a:solidFill>
              <a:effectLst/>
              <a:latin typeface="Calibri" panose="020F0502020204030204" pitchFamily="34" charset="0"/>
            </a:rPr>
            <a:t>Organizational Psychology (ORG)</a:t>
          </a:r>
          <a:endParaRPr lang="en-US" b="0" i="0" dirty="0">
            <a:solidFill>
              <a:srgbClr val="565A5C"/>
            </a:solidFill>
            <a:effectLst/>
            <a:latin typeface="Lato" panose="020F0502020204030203" pitchFamily="34" charset="0"/>
          </a:endParaRPr>
        </a:p>
      </dgm:t>
    </dgm:pt>
    <dgm:pt modelId="{903FCCE8-5EBC-4361-AFAD-82AEE2B9CC30}" type="parTrans" cxnId="{24C96504-1360-49FB-9DD4-AABB1B25F9F1}">
      <dgm:prSet/>
      <dgm:spPr/>
      <dgm:t>
        <a:bodyPr/>
        <a:lstStyle/>
        <a:p>
          <a:endParaRPr lang="en-US"/>
        </a:p>
      </dgm:t>
    </dgm:pt>
    <dgm:pt modelId="{2D723255-C27C-4F65-A72A-FEB57584C855}" type="sibTrans" cxnId="{24C96504-1360-49FB-9DD4-AABB1B25F9F1}">
      <dgm:prSet/>
      <dgm:spPr/>
      <dgm:t>
        <a:bodyPr/>
        <a:lstStyle/>
        <a:p>
          <a:endParaRPr lang="en-US"/>
        </a:p>
      </dgm:t>
    </dgm:pt>
    <dgm:pt modelId="{08B8E30C-1A4F-4539-86C2-B489BDACEC27}">
      <dgm:prSet/>
      <dgm:spPr>
        <a:solidFill>
          <a:schemeClr val="accent2">
            <a:lumMod val="20000"/>
            <a:lumOff val="80000"/>
          </a:schemeClr>
        </a:solidFill>
      </dgm:spPr>
      <dgm:t>
        <a:bodyPr/>
        <a:lstStyle/>
        <a:p>
          <a:r>
            <a:rPr lang="en-US" b="0" i="0" dirty="0">
              <a:solidFill>
                <a:srgbClr val="000000"/>
              </a:solidFill>
              <a:effectLst/>
              <a:latin typeface="Calibri" panose="020F0502020204030204" pitchFamily="34" charset="0"/>
            </a:rPr>
            <a:t>Social/Personality Psychology (S/P)</a:t>
          </a:r>
          <a:endParaRPr lang="en-US" b="0" i="0" dirty="0">
            <a:solidFill>
              <a:srgbClr val="565A5C"/>
            </a:solidFill>
            <a:effectLst/>
            <a:latin typeface="Lato" panose="020F0502020204030203" pitchFamily="34" charset="0"/>
          </a:endParaRPr>
        </a:p>
      </dgm:t>
    </dgm:pt>
    <dgm:pt modelId="{CC2A57DA-0DF3-40ED-8B67-6A64D3540407}" type="parTrans" cxnId="{4EC08A24-2E6A-42AA-9D99-4398C483DF0C}">
      <dgm:prSet/>
      <dgm:spPr/>
      <dgm:t>
        <a:bodyPr/>
        <a:lstStyle/>
        <a:p>
          <a:endParaRPr lang="en-US"/>
        </a:p>
      </dgm:t>
    </dgm:pt>
    <dgm:pt modelId="{DEF9A0DC-46BF-406C-9567-45B89073D7B8}" type="sibTrans" cxnId="{4EC08A24-2E6A-42AA-9D99-4398C483DF0C}">
      <dgm:prSet/>
      <dgm:spPr/>
      <dgm:t>
        <a:bodyPr/>
        <a:lstStyle/>
        <a:p>
          <a:endParaRPr lang="en-US"/>
        </a:p>
      </dgm:t>
    </dgm:pt>
    <dgm:pt modelId="{27115650-4FBC-462C-934E-FD0251BAF752}" type="pres">
      <dgm:prSet presAssocID="{6B821EB5-A5E5-4576-AA1A-21713C6630F2}" presName="diagram" presStyleCnt="0">
        <dgm:presLayoutVars>
          <dgm:dir/>
          <dgm:resizeHandles val="exact"/>
        </dgm:presLayoutVars>
      </dgm:prSet>
      <dgm:spPr/>
    </dgm:pt>
    <dgm:pt modelId="{96868FAB-5EFF-45BD-BC72-47E0676042F2}" type="pres">
      <dgm:prSet presAssocID="{49C09FE8-88F9-4B46-AD7B-4833D633669A}" presName="node" presStyleLbl="node1" presStyleIdx="0" presStyleCnt="6">
        <dgm:presLayoutVars>
          <dgm:bulletEnabled val="1"/>
        </dgm:presLayoutVars>
      </dgm:prSet>
      <dgm:spPr/>
    </dgm:pt>
    <dgm:pt modelId="{36B36864-01DA-4213-A664-EC2482E117A9}" type="pres">
      <dgm:prSet presAssocID="{AAC77AA8-F26C-4795-BBC3-3376494BD29C}" presName="sibTrans" presStyleCnt="0"/>
      <dgm:spPr/>
    </dgm:pt>
    <dgm:pt modelId="{C501BD1C-D2B1-4D0B-A58C-BA872188BB68}" type="pres">
      <dgm:prSet presAssocID="{211FECCA-DF18-4A80-87EB-DF1B6557D969}" presName="node" presStyleLbl="node1" presStyleIdx="1" presStyleCnt="6">
        <dgm:presLayoutVars>
          <dgm:bulletEnabled val="1"/>
        </dgm:presLayoutVars>
      </dgm:prSet>
      <dgm:spPr/>
    </dgm:pt>
    <dgm:pt modelId="{A3B88573-3271-4CEC-BD37-CE8F92189DFE}" type="pres">
      <dgm:prSet presAssocID="{70E33AEE-1BBA-4EA1-B054-75B1C308FBB9}" presName="sibTrans" presStyleCnt="0"/>
      <dgm:spPr/>
    </dgm:pt>
    <dgm:pt modelId="{E6289733-F948-4F80-9759-2D72F7FC960A}" type="pres">
      <dgm:prSet presAssocID="{2E5A0616-FAA3-4C6F-995A-0007EFC9FEAB}" presName="node" presStyleLbl="node1" presStyleIdx="2" presStyleCnt="6">
        <dgm:presLayoutVars>
          <dgm:bulletEnabled val="1"/>
        </dgm:presLayoutVars>
      </dgm:prSet>
      <dgm:spPr/>
    </dgm:pt>
    <dgm:pt modelId="{3271BB90-D3A9-4412-9F0F-1F83882C57C7}" type="pres">
      <dgm:prSet presAssocID="{D4E43FE8-ED91-4563-926A-6388DAB46CD1}" presName="sibTrans" presStyleCnt="0"/>
      <dgm:spPr/>
    </dgm:pt>
    <dgm:pt modelId="{2F7129D6-68D4-4B0D-8A99-92E4516EBC4D}" type="pres">
      <dgm:prSet presAssocID="{1F1ED7BB-B982-4F36-A345-EC037CBB5A68}" presName="node" presStyleLbl="node1" presStyleIdx="3" presStyleCnt="6">
        <dgm:presLayoutVars>
          <dgm:bulletEnabled val="1"/>
        </dgm:presLayoutVars>
      </dgm:prSet>
      <dgm:spPr/>
    </dgm:pt>
    <dgm:pt modelId="{DAAEA0D3-F3C7-4D81-B69C-23C28B3AA4E1}" type="pres">
      <dgm:prSet presAssocID="{4A5BFADA-C7B5-45D7-BE4E-7F6BB57B1B07}" presName="sibTrans" presStyleCnt="0"/>
      <dgm:spPr/>
    </dgm:pt>
    <dgm:pt modelId="{D274A232-1AE8-4740-B022-650465BCD34A}" type="pres">
      <dgm:prSet presAssocID="{0D27C45B-C77E-4BCA-8017-54B317F8163C}" presName="node" presStyleLbl="node1" presStyleIdx="4" presStyleCnt="6">
        <dgm:presLayoutVars>
          <dgm:bulletEnabled val="1"/>
        </dgm:presLayoutVars>
      </dgm:prSet>
      <dgm:spPr/>
    </dgm:pt>
    <dgm:pt modelId="{A5D0AA57-0371-43C9-AD5B-53256835BC2D}" type="pres">
      <dgm:prSet presAssocID="{2D723255-C27C-4F65-A72A-FEB57584C855}" presName="sibTrans" presStyleCnt="0"/>
      <dgm:spPr/>
    </dgm:pt>
    <dgm:pt modelId="{06830411-2B77-4D82-98CD-AD4BD54983B1}" type="pres">
      <dgm:prSet presAssocID="{08B8E30C-1A4F-4539-86C2-B489BDACEC27}" presName="node" presStyleLbl="node1" presStyleIdx="5" presStyleCnt="6">
        <dgm:presLayoutVars>
          <dgm:bulletEnabled val="1"/>
        </dgm:presLayoutVars>
      </dgm:prSet>
      <dgm:spPr/>
    </dgm:pt>
  </dgm:ptLst>
  <dgm:cxnLst>
    <dgm:cxn modelId="{24C96504-1360-49FB-9DD4-AABB1B25F9F1}" srcId="{6B821EB5-A5E5-4576-AA1A-21713C6630F2}" destId="{0D27C45B-C77E-4BCA-8017-54B317F8163C}" srcOrd="4" destOrd="0" parTransId="{903FCCE8-5EBC-4361-AFAD-82AEE2B9CC30}" sibTransId="{2D723255-C27C-4F65-A72A-FEB57584C855}"/>
    <dgm:cxn modelId="{720C510B-BB19-4C6E-97CF-738E1810D064}" type="presOf" srcId="{0D27C45B-C77E-4BCA-8017-54B317F8163C}" destId="{D274A232-1AE8-4740-B022-650465BCD34A}" srcOrd="0" destOrd="0" presId="urn:microsoft.com/office/officeart/2005/8/layout/default"/>
    <dgm:cxn modelId="{94B6BA23-BB9F-4293-B63A-4EACED42EB60}" srcId="{6B821EB5-A5E5-4576-AA1A-21713C6630F2}" destId="{211FECCA-DF18-4A80-87EB-DF1B6557D969}" srcOrd="1" destOrd="0" parTransId="{FED2F64C-996C-4846-9ACA-C1EEBDC64D03}" sibTransId="{70E33AEE-1BBA-4EA1-B054-75B1C308FBB9}"/>
    <dgm:cxn modelId="{4EC08A24-2E6A-42AA-9D99-4398C483DF0C}" srcId="{6B821EB5-A5E5-4576-AA1A-21713C6630F2}" destId="{08B8E30C-1A4F-4539-86C2-B489BDACEC27}" srcOrd="5" destOrd="0" parTransId="{CC2A57DA-0DF3-40ED-8B67-6A64D3540407}" sibTransId="{DEF9A0DC-46BF-406C-9567-45B89073D7B8}"/>
    <dgm:cxn modelId="{BFD0522E-E848-458D-80AE-95D18D167CF5}" type="presOf" srcId="{2E5A0616-FAA3-4C6F-995A-0007EFC9FEAB}" destId="{E6289733-F948-4F80-9759-2D72F7FC960A}" srcOrd="0" destOrd="0" presId="urn:microsoft.com/office/officeart/2005/8/layout/default"/>
    <dgm:cxn modelId="{AFE0CA2E-8FB4-4D61-8CC6-A05B1EAEE4DB}" type="presOf" srcId="{49C09FE8-88F9-4B46-AD7B-4833D633669A}" destId="{96868FAB-5EFF-45BD-BC72-47E0676042F2}" srcOrd="0" destOrd="0" presId="urn:microsoft.com/office/officeart/2005/8/layout/default"/>
    <dgm:cxn modelId="{DAC2F568-8A5D-49CE-83CC-48594E62E3FE}" srcId="{6B821EB5-A5E5-4576-AA1A-21713C6630F2}" destId="{1F1ED7BB-B982-4F36-A345-EC037CBB5A68}" srcOrd="3" destOrd="0" parTransId="{D06581E1-0667-41DB-97D4-781624E427C1}" sibTransId="{4A5BFADA-C7B5-45D7-BE4E-7F6BB57B1B07}"/>
    <dgm:cxn modelId="{2EE20D72-D306-46C7-8FEF-0C8D5DB40F40}" srcId="{6B821EB5-A5E5-4576-AA1A-21713C6630F2}" destId="{2E5A0616-FAA3-4C6F-995A-0007EFC9FEAB}" srcOrd="2" destOrd="0" parTransId="{02534859-46BF-4ADA-930F-A3C5A5730E68}" sibTransId="{D4E43FE8-ED91-4563-926A-6388DAB46CD1}"/>
    <dgm:cxn modelId="{16BFE08B-DA96-4F4A-A370-6DE1A46CEA89}" srcId="{6B821EB5-A5E5-4576-AA1A-21713C6630F2}" destId="{49C09FE8-88F9-4B46-AD7B-4833D633669A}" srcOrd="0" destOrd="0" parTransId="{7852A4FB-BC9A-45C5-9E57-4260FDE998D7}" sibTransId="{AAC77AA8-F26C-4795-BBC3-3376494BD29C}"/>
    <dgm:cxn modelId="{625DD9A1-012A-4106-9765-DD3065DB28B4}" type="presOf" srcId="{08B8E30C-1A4F-4539-86C2-B489BDACEC27}" destId="{06830411-2B77-4D82-98CD-AD4BD54983B1}" srcOrd="0" destOrd="0" presId="urn:microsoft.com/office/officeart/2005/8/layout/default"/>
    <dgm:cxn modelId="{4E9EF8C9-EB10-4178-8EAB-21A429E52E23}" type="presOf" srcId="{1F1ED7BB-B982-4F36-A345-EC037CBB5A68}" destId="{2F7129D6-68D4-4B0D-8A99-92E4516EBC4D}" srcOrd="0" destOrd="0" presId="urn:microsoft.com/office/officeart/2005/8/layout/default"/>
    <dgm:cxn modelId="{09B698E1-B48A-4AF1-B610-DE7E2365F221}" type="presOf" srcId="{6B821EB5-A5E5-4576-AA1A-21713C6630F2}" destId="{27115650-4FBC-462C-934E-FD0251BAF752}" srcOrd="0" destOrd="0" presId="urn:microsoft.com/office/officeart/2005/8/layout/default"/>
    <dgm:cxn modelId="{9C26C7E3-D6D8-4C1A-9FCD-41AB142411C3}" type="presOf" srcId="{211FECCA-DF18-4A80-87EB-DF1B6557D969}" destId="{C501BD1C-D2B1-4D0B-A58C-BA872188BB68}" srcOrd="0" destOrd="0" presId="urn:microsoft.com/office/officeart/2005/8/layout/default"/>
    <dgm:cxn modelId="{B7293188-9057-4B87-B9E5-4E8D607D3707}" type="presParOf" srcId="{27115650-4FBC-462C-934E-FD0251BAF752}" destId="{96868FAB-5EFF-45BD-BC72-47E0676042F2}" srcOrd="0" destOrd="0" presId="urn:microsoft.com/office/officeart/2005/8/layout/default"/>
    <dgm:cxn modelId="{05A689D9-88AA-4A22-BE59-42E4D886415C}" type="presParOf" srcId="{27115650-4FBC-462C-934E-FD0251BAF752}" destId="{36B36864-01DA-4213-A664-EC2482E117A9}" srcOrd="1" destOrd="0" presId="urn:microsoft.com/office/officeart/2005/8/layout/default"/>
    <dgm:cxn modelId="{95EED222-7CEA-42B1-BEF6-3FF7A78AF16D}" type="presParOf" srcId="{27115650-4FBC-462C-934E-FD0251BAF752}" destId="{C501BD1C-D2B1-4D0B-A58C-BA872188BB68}" srcOrd="2" destOrd="0" presId="urn:microsoft.com/office/officeart/2005/8/layout/default"/>
    <dgm:cxn modelId="{4D3A3023-6454-4274-A391-B7413D5323A9}" type="presParOf" srcId="{27115650-4FBC-462C-934E-FD0251BAF752}" destId="{A3B88573-3271-4CEC-BD37-CE8F92189DFE}" srcOrd="3" destOrd="0" presId="urn:microsoft.com/office/officeart/2005/8/layout/default"/>
    <dgm:cxn modelId="{56A46388-1A03-49DB-9ED6-A74EFDFC899B}" type="presParOf" srcId="{27115650-4FBC-462C-934E-FD0251BAF752}" destId="{E6289733-F948-4F80-9759-2D72F7FC960A}" srcOrd="4" destOrd="0" presId="urn:microsoft.com/office/officeart/2005/8/layout/default"/>
    <dgm:cxn modelId="{50C25CAF-A172-47BD-833F-1CFDD17F31ED}" type="presParOf" srcId="{27115650-4FBC-462C-934E-FD0251BAF752}" destId="{3271BB90-D3A9-4412-9F0F-1F83882C57C7}" srcOrd="5" destOrd="0" presId="urn:microsoft.com/office/officeart/2005/8/layout/default"/>
    <dgm:cxn modelId="{063ACF2E-9D24-4B5C-95B6-DC7FBDB9D144}" type="presParOf" srcId="{27115650-4FBC-462C-934E-FD0251BAF752}" destId="{2F7129D6-68D4-4B0D-8A99-92E4516EBC4D}" srcOrd="6" destOrd="0" presId="urn:microsoft.com/office/officeart/2005/8/layout/default"/>
    <dgm:cxn modelId="{BFA051C8-2DA9-46FC-8CC1-A352A0A43496}" type="presParOf" srcId="{27115650-4FBC-462C-934E-FD0251BAF752}" destId="{DAAEA0D3-F3C7-4D81-B69C-23C28B3AA4E1}" srcOrd="7" destOrd="0" presId="urn:microsoft.com/office/officeart/2005/8/layout/default"/>
    <dgm:cxn modelId="{F891329B-5111-43BB-B87B-9EB72E7DD0B7}" type="presParOf" srcId="{27115650-4FBC-462C-934E-FD0251BAF752}" destId="{D274A232-1AE8-4740-B022-650465BCD34A}" srcOrd="8" destOrd="0" presId="urn:microsoft.com/office/officeart/2005/8/layout/default"/>
    <dgm:cxn modelId="{C9E855D2-6154-44BA-9D48-A70EC032A382}" type="presParOf" srcId="{27115650-4FBC-462C-934E-FD0251BAF752}" destId="{A5D0AA57-0371-43C9-AD5B-53256835BC2D}" srcOrd="9" destOrd="0" presId="urn:microsoft.com/office/officeart/2005/8/layout/default"/>
    <dgm:cxn modelId="{7801502B-D0D0-425E-8B43-7589D44D50B5}" type="presParOf" srcId="{27115650-4FBC-462C-934E-FD0251BAF752}" destId="{06830411-2B77-4D82-98CD-AD4BD54983B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ACE7C-4364-4770-A2DF-42B10D2C0EF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D473427-5F9F-4AEA-9316-935F96885988}">
      <dgm:prSet phldrT="[Text]"/>
      <dgm:spPr/>
      <dgm:t>
        <a:bodyPr/>
        <a:lstStyle/>
        <a:p>
          <a:r>
            <a:rPr lang="en-US" dirty="0"/>
            <a:t>Research skills</a:t>
          </a:r>
        </a:p>
      </dgm:t>
    </dgm:pt>
    <dgm:pt modelId="{D20FB830-DAA0-4A95-B5F8-4B1402017972}" type="parTrans" cxnId="{A0ECC458-AD2E-46E8-AC0B-34D7D063FFF0}">
      <dgm:prSet/>
      <dgm:spPr/>
      <dgm:t>
        <a:bodyPr/>
        <a:lstStyle/>
        <a:p>
          <a:endParaRPr lang="en-US"/>
        </a:p>
      </dgm:t>
    </dgm:pt>
    <dgm:pt modelId="{15316E02-D700-4E2B-981E-7D61399028FB}" type="sibTrans" cxnId="{A0ECC458-AD2E-46E8-AC0B-34D7D063FFF0}">
      <dgm:prSet/>
      <dgm:spPr/>
      <dgm:t>
        <a:bodyPr/>
        <a:lstStyle/>
        <a:p>
          <a:endParaRPr lang="en-US"/>
        </a:p>
      </dgm:t>
    </dgm:pt>
    <dgm:pt modelId="{DED88045-F025-42B6-A81D-29209DE21A0B}">
      <dgm:prSet/>
      <dgm:spPr/>
      <dgm:t>
        <a:bodyPr/>
        <a:lstStyle/>
        <a:p>
          <a:r>
            <a:rPr lang="en-US" dirty="0"/>
            <a:t>Fit with faculty research interests </a:t>
          </a:r>
        </a:p>
      </dgm:t>
    </dgm:pt>
    <dgm:pt modelId="{DED78858-1B22-4D17-BD78-1E263E27CB40}" type="parTrans" cxnId="{A637E0D0-1A1F-4A02-A37C-1EEDCAE36EBA}">
      <dgm:prSet/>
      <dgm:spPr/>
      <dgm:t>
        <a:bodyPr/>
        <a:lstStyle/>
        <a:p>
          <a:endParaRPr lang="en-US"/>
        </a:p>
      </dgm:t>
    </dgm:pt>
    <dgm:pt modelId="{3BB6BB80-FAA2-4472-887A-B2584AE8A300}" type="sibTrans" cxnId="{A637E0D0-1A1F-4A02-A37C-1EEDCAE36EBA}">
      <dgm:prSet/>
      <dgm:spPr/>
      <dgm:t>
        <a:bodyPr/>
        <a:lstStyle/>
        <a:p>
          <a:endParaRPr lang="en-US"/>
        </a:p>
      </dgm:t>
    </dgm:pt>
    <dgm:pt modelId="{CB6D8A14-A662-410E-AC97-C429AD4A6F91}">
      <dgm:prSet phldrT="[Text]"/>
      <dgm:spPr/>
      <dgm:t>
        <a:bodyPr/>
        <a:lstStyle/>
        <a:p>
          <a:r>
            <a:rPr lang="en-US" dirty="0"/>
            <a:t>Analytic and writing skills</a:t>
          </a:r>
        </a:p>
      </dgm:t>
    </dgm:pt>
    <dgm:pt modelId="{88B362D2-B33B-4B79-A9DE-A6483F4E5DF8}" type="parTrans" cxnId="{831F8A27-5746-4CB9-9CF7-FC3961ED5C09}">
      <dgm:prSet/>
      <dgm:spPr/>
      <dgm:t>
        <a:bodyPr/>
        <a:lstStyle/>
        <a:p>
          <a:endParaRPr lang="en-US"/>
        </a:p>
      </dgm:t>
    </dgm:pt>
    <dgm:pt modelId="{C6591159-D03C-416F-BE5E-BC3034054B08}" type="sibTrans" cxnId="{831F8A27-5746-4CB9-9CF7-FC3961ED5C09}">
      <dgm:prSet/>
      <dgm:spPr/>
      <dgm:t>
        <a:bodyPr/>
        <a:lstStyle/>
        <a:p>
          <a:endParaRPr lang="en-US"/>
        </a:p>
      </dgm:t>
    </dgm:pt>
    <dgm:pt modelId="{F0D96804-AB2B-4431-8F91-53B0CFC45029}" type="pres">
      <dgm:prSet presAssocID="{487ACE7C-4364-4770-A2DF-42B10D2C0EFA}" presName="diagram" presStyleCnt="0">
        <dgm:presLayoutVars>
          <dgm:dir/>
          <dgm:resizeHandles val="exact"/>
        </dgm:presLayoutVars>
      </dgm:prSet>
      <dgm:spPr/>
    </dgm:pt>
    <dgm:pt modelId="{951EF282-DE5D-4A76-AFBE-7C8AB4919A08}" type="pres">
      <dgm:prSet presAssocID="{1D473427-5F9F-4AEA-9316-935F96885988}" presName="node" presStyleLbl="node1" presStyleIdx="0" presStyleCnt="3">
        <dgm:presLayoutVars>
          <dgm:bulletEnabled val="1"/>
        </dgm:presLayoutVars>
      </dgm:prSet>
      <dgm:spPr/>
    </dgm:pt>
    <dgm:pt modelId="{0A6B79EF-2EDB-4341-B398-A0FEC70044F6}" type="pres">
      <dgm:prSet presAssocID="{15316E02-D700-4E2B-981E-7D61399028FB}" presName="sibTrans" presStyleCnt="0"/>
      <dgm:spPr/>
    </dgm:pt>
    <dgm:pt modelId="{FA1C63C7-4B15-4A6D-B330-C23F302DD56C}" type="pres">
      <dgm:prSet presAssocID="{CB6D8A14-A662-410E-AC97-C429AD4A6F91}" presName="node" presStyleLbl="node1" presStyleIdx="1" presStyleCnt="3">
        <dgm:presLayoutVars>
          <dgm:bulletEnabled val="1"/>
        </dgm:presLayoutVars>
      </dgm:prSet>
      <dgm:spPr/>
    </dgm:pt>
    <dgm:pt modelId="{E6CEE965-0E15-43CE-8B80-5C6D0E187588}" type="pres">
      <dgm:prSet presAssocID="{C6591159-D03C-416F-BE5E-BC3034054B08}" presName="sibTrans" presStyleCnt="0"/>
      <dgm:spPr/>
    </dgm:pt>
    <dgm:pt modelId="{ACE35CD8-7CD7-481A-AE31-6E65255E20EB}" type="pres">
      <dgm:prSet presAssocID="{DED88045-F025-42B6-A81D-29209DE21A0B}" presName="node" presStyleLbl="node1" presStyleIdx="2" presStyleCnt="3">
        <dgm:presLayoutVars>
          <dgm:bulletEnabled val="1"/>
        </dgm:presLayoutVars>
      </dgm:prSet>
      <dgm:spPr/>
    </dgm:pt>
  </dgm:ptLst>
  <dgm:cxnLst>
    <dgm:cxn modelId="{831F8A27-5746-4CB9-9CF7-FC3961ED5C09}" srcId="{487ACE7C-4364-4770-A2DF-42B10D2C0EFA}" destId="{CB6D8A14-A662-410E-AC97-C429AD4A6F91}" srcOrd="1" destOrd="0" parTransId="{88B362D2-B33B-4B79-A9DE-A6483F4E5DF8}" sibTransId="{C6591159-D03C-416F-BE5E-BC3034054B08}"/>
    <dgm:cxn modelId="{42C00952-AAFD-4E08-9B39-C3A6A79CFA00}" type="presOf" srcId="{DED88045-F025-42B6-A81D-29209DE21A0B}" destId="{ACE35CD8-7CD7-481A-AE31-6E65255E20EB}" srcOrd="0" destOrd="0" presId="urn:microsoft.com/office/officeart/2005/8/layout/default"/>
    <dgm:cxn modelId="{A0ECC458-AD2E-46E8-AC0B-34D7D063FFF0}" srcId="{487ACE7C-4364-4770-A2DF-42B10D2C0EFA}" destId="{1D473427-5F9F-4AEA-9316-935F96885988}" srcOrd="0" destOrd="0" parTransId="{D20FB830-DAA0-4A95-B5F8-4B1402017972}" sibTransId="{15316E02-D700-4E2B-981E-7D61399028FB}"/>
    <dgm:cxn modelId="{24FFDEA4-93E2-491F-A015-09BC0EF52B8C}" type="presOf" srcId="{CB6D8A14-A662-410E-AC97-C429AD4A6F91}" destId="{FA1C63C7-4B15-4A6D-B330-C23F302DD56C}" srcOrd="0" destOrd="0" presId="urn:microsoft.com/office/officeart/2005/8/layout/default"/>
    <dgm:cxn modelId="{A637E0D0-1A1F-4A02-A37C-1EEDCAE36EBA}" srcId="{487ACE7C-4364-4770-A2DF-42B10D2C0EFA}" destId="{DED88045-F025-42B6-A81D-29209DE21A0B}" srcOrd="2" destOrd="0" parTransId="{DED78858-1B22-4D17-BD78-1E263E27CB40}" sibTransId="{3BB6BB80-FAA2-4472-887A-B2584AE8A300}"/>
    <dgm:cxn modelId="{6BE6A6E7-CFF3-4770-A356-50A02B212404}" type="presOf" srcId="{487ACE7C-4364-4770-A2DF-42B10D2C0EFA}" destId="{F0D96804-AB2B-4431-8F91-53B0CFC45029}" srcOrd="0" destOrd="0" presId="urn:microsoft.com/office/officeart/2005/8/layout/default"/>
    <dgm:cxn modelId="{FE9AC2EE-43C5-4F3C-91D6-E85952AEDBB6}" type="presOf" srcId="{1D473427-5F9F-4AEA-9316-935F96885988}" destId="{951EF282-DE5D-4A76-AFBE-7C8AB4919A08}" srcOrd="0" destOrd="0" presId="urn:microsoft.com/office/officeart/2005/8/layout/default"/>
    <dgm:cxn modelId="{1B9783E2-3576-4A14-A29F-DF4C9D85B31C}" type="presParOf" srcId="{F0D96804-AB2B-4431-8F91-53B0CFC45029}" destId="{951EF282-DE5D-4A76-AFBE-7C8AB4919A08}" srcOrd="0" destOrd="0" presId="urn:microsoft.com/office/officeart/2005/8/layout/default"/>
    <dgm:cxn modelId="{690BBD9A-08A4-425F-8701-EEC46233596F}" type="presParOf" srcId="{F0D96804-AB2B-4431-8F91-53B0CFC45029}" destId="{0A6B79EF-2EDB-4341-B398-A0FEC70044F6}" srcOrd="1" destOrd="0" presId="urn:microsoft.com/office/officeart/2005/8/layout/default"/>
    <dgm:cxn modelId="{277E91A7-7E11-470E-8D93-04350DB5B9D4}" type="presParOf" srcId="{F0D96804-AB2B-4431-8F91-53B0CFC45029}" destId="{FA1C63C7-4B15-4A6D-B330-C23F302DD56C}" srcOrd="2" destOrd="0" presId="urn:microsoft.com/office/officeart/2005/8/layout/default"/>
    <dgm:cxn modelId="{88E07F0E-C6F1-4992-8C3C-0182C4932903}" type="presParOf" srcId="{F0D96804-AB2B-4431-8F91-53B0CFC45029}" destId="{E6CEE965-0E15-43CE-8B80-5C6D0E187588}" srcOrd="3" destOrd="0" presId="urn:microsoft.com/office/officeart/2005/8/layout/default"/>
    <dgm:cxn modelId="{E537B0D2-DFDD-4AB0-99AF-ADBC825A79EB}" type="presParOf" srcId="{F0D96804-AB2B-4431-8F91-53B0CFC45029}" destId="{ACE35CD8-7CD7-481A-AE31-6E65255E20E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71B9A-B982-41DC-8515-B2F61E7DFD0F}" type="doc">
      <dgm:prSet loTypeId="urn:microsoft.com/office/officeart/2005/8/layout/hProcess10" loCatId="process" qsTypeId="urn:microsoft.com/office/officeart/2005/8/quickstyle/simple1" qsCatId="simple" csTypeId="urn:microsoft.com/office/officeart/2005/8/colors/accent1_2" csCatId="accent1" phldr="1"/>
      <dgm:spPr/>
    </dgm:pt>
    <dgm:pt modelId="{5DD18FA5-042C-40AE-BAB4-606366C734E7}">
      <dgm:prSet phldrT="[Text]"/>
      <dgm:spPr/>
      <dgm:t>
        <a:bodyPr/>
        <a:lstStyle/>
        <a:p>
          <a:r>
            <a:rPr lang="en-US" dirty="0"/>
            <a:t>Applications Due </a:t>
          </a:r>
        </a:p>
      </dgm:t>
    </dgm:pt>
    <dgm:pt modelId="{60CD04A4-BDB0-41EB-A482-CB8A46B3F166}" type="parTrans" cxnId="{000407BE-C5F6-4759-AE79-A2CF95B3BC97}">
      <dgm:prSet/>
      <dgm:spPr/>
      <dgm:t>
        <a:bodyPr/>
        <a:lstStyle/>
        <a:p>
          <a:endParaRPr lang="en-US"/>
        </a:p>
      </dgm:t>
    </dgm:pt>
    <dgm:pt modelId="{BA4AE245-EF92-4069-8C60-93D9077A79E3}" type="sibTrans" cxnId="{000407BE-C5F6-4759-AE79-A2CF95B3BC97}">
      <dgm:prSet/>
      <dgm:spPr>
        <a:blipFill>
          <a:blip xmlns:r="http://schemas.openxmlformats.org/officeDocument/2006/relationships" r:embed="rId1"/>
          <a:srcRect/>
          <a:stretch>
            <a:fillRect/>
          </a:stretch>
        </a:blipFill>
      </dgm:spPr>
      <dgm:t>
        <a:bodyPr/>
        <a:lstStyle/>
        <a:p>
          <a:endParaRPr lang="en-US"/>
        </a:p>
      </dgm:t>
    </dgm:pt>
    <dgm:pt modelId="{572F34C0-8C49-417D-AE67-F5EE4B08FF76}">
      <dgm:prSet phldrT="[Text]"/>
      <dgm:spPr/>
      <dgm:t>
        <a:bodyPr/>
        <a:lstStyle/>
        <a:p>
          <a:r>
            <a:rPr lang="en-US" dirty="0"/>
            <a:t>Applications Reviewed</a:t>
          </a:r>
        </a:p>
      </dgm:t>
    </dgm:pt>
    <dgm:pt modelId="{8A86AE54-F6A7-40DC-B307-52E505B5B580}" type="parTrans" cxnId="{996592D1-03EC-4262-85A6-A96273197524}">
      <dgm:prSet/>
      <dgm:spPr/>
      <dgm:t>
        <a:bodyPr/>
        <a:lstStyle/>
        <a:p>
          <a:endParaRPr lang="en-US"/>
        </a:p>
      </dgm:t>
    </dgm:pt>
    <dgm:pt modelId="{7ECC8F55-C3FC-4A67-B2B9-2CF50AF62A68}" type="sibTrans" cxnId="{996592D1-03EC-4262-85A6-A96273197524}">
      <dgm:prSet/>
      <dgm:spPr>
        <a:blipFill>
          <a:blip xmlns:r="http://schemas.openxmlformats.org/officeDocument/2006/relationships" r:embed="rId2"/>
          <a:srcRect/>
          <a:stretch>
            <a:fillRect t="-11000" b="-11000"/>
          </a:stretch>
        </a:blipFill>
      </dgm:spPr>
      <dgm:t>
        <a:bodyPr/>
        <a:lstStyle/>
        <a:p>
          <a:endParaRPr lang="en-US"/>
        </a:p>
      </dgm:t>
    </dgm:pt>
    <dgm:pt modelId="{4B755E16-910C-4002-B582-CAFD27C45EE0}">
      <dgm:prSet phldrT="[Text]"/>
      <dgm:spPr/>
      <dgm:t>
        <a:bodyPr/>
        <a:lstStyle/>
        <a:p>
          <a:r>
            <a:rPr lang="en-US" dirty="0"/>
            <a:t>Fellowship offers; candidate interviews</a:t>
          </a:r>
        </a:p>
      </dgm:t>
    </dgm:pt>
    <dgm:pt modelId="{E76A9A4C-6DFE-4262-BEEB-3C1F9817F4AF}" type="parTrans" cxnId="{21A0A759-BAA4-450C-832C-48BF6584FE33}">
      <dgm:prSet/>
      <dgm:spPr/>
      <dgm:t>
        <a:bodyPr/>
        <a:lstStyle/>
        <a:p>
          <a:endParaRPr lang="en-US"/>
        </a:p>
      </dgm:t>
    </dgm:pt>
    <dgm:pt modelId="{F81091DD-B396-4FAB-BD0C-19826DA1FB64}" type="sibTrans" cxnId="{21A0A759-BAA4-450C-832C-48BF6584FE33}">
      <dgm:prSet/>
      <dgm:spPr/>
      <dgm:t>
        <a:bodyPr/>
        <a:lstStyle/>
        <a:p>
          <a:endParaRPr lang="en-US"/>
        </a:p>
      </dgm:t>
    </dgm:pt>
    <dgm:pt modelId="{003D4F38-508A-417D-AACC-15DB4D4F7924}">
      <dgm:prSet phldrT="[Text]"/>
      <dgm:spPr/>
      <dgm:t>
        <a:bodyPr/>
        <a:lstStyle/>
        <a:p>
          <a:r>
            <a:rPr lang="en-US" dirty="0"/>
            <a:t>Initial offers and waitlist offers</a:t>
          </a:r>
        </a:p>
      </dgm:t>
    </dgm:pt>
    <dgm:pt modelId="{1D71CDA9-035B-48E7-8670-694A9848FE52}" type="parTrans" cxnId="{1678D11E-C4C0-4B99-A81E-CD982D0541C7}">
      <dgm:prSet/>
      <dgm:spPr/>
      <dgm:t>
        <a:bodyPr/>
        <a:lstStyle/>
        <a:p>
          <a:endParaRPr lang="en-US"/>
        </a:p>
      </dgm:t>
    </dgm:pt>
    <dgm:pt modelId="{3AC8115A-89DD-4486-9731-F51471E9A681}" type="sibTrans" cxnId="{1678D11E-C4C0-4B99-A81E-CD982D0541C7}">
      <dgm:prSet/>
      <dgm:spPr/>
      <dgm:t>
        <a:bodyPr/>
        <a:lstStyle/>
        <a:p>
          <a:endParaRPr lang="en-US"/>
        </a:p>
      </dgm:t>
    </dgm:pt>
    <dgm:pt modelId="{E045F70A-5488-4E9C-8A78-4CAECBD0DB0E}">
      <dgm:prSet phldrT="[Text]"/>
      <dgm:spPr/>
      <dgm:t>
        <a:bodyPr/>
        <a:lstStyle/>
        <a:p>
          <a:r>
            <a:rPr lang="en-US" dirty="0"/>
            <a:t>Acceptances</a:t>
          </a:r>
        </a:p>
      </dgm:t>
    </dgm:pt>
    <dgm:pt modelId="{C9DF34FB-43E7-465D-8B9B-718FEFB5DD39}" type="parTrans" cxnId="{5286FC79-27C0-4324-A3E1-6F65C596F193}">
      <dgm:prSet/>
      <dgm:spPr/>
      <dgm:t>
        <a:bodyPr/>
        <a:lstStyle/>
        <a:p>
          <a:endParaRPr lang="en-US"/>
        </a:p>
      </dgm:t>
    </dgm:pt>
    <dgm:pt modelId="{73883405-BE75-4E61-B68A-E8BC5C66E321}" type="sibTrans" cxnId="{5286FC79-27C0-4324-A3E1-6F65C596F193}">
      <dgm:prSet/>
      <dgm:spPr/>
      <dgm:t>
        <a:bodyPr/>
        <a:lstStyle/>
        <a:p>
          <a:endParaRPr lang="en-US"/>
        </a:p>
      </dgm:t>
    </dgm:pt>
    <dgm:pt modelId="{71EA2160-DF30-439B-BBF1-1A43DA01A1E7}" type="pres">
      <dgm:prSet presAssocID="{49D71B9A-B982-41DC-8515-B2F61E7DFD0F}" presName="Name0" presStyleCnt="0">
        <dgm:presLayoutVars>
          <dgm:dir/>
          <dgm:resizeHandles val="exact"/>
        </dgm:presLayoutVars>
      </dgm:prSet>
      <dgm:spPr/>
    </dgm:pt>
    <dgm:pt modelId="{A86D86D8-E238-4F2B-83E0-6F6D107522D6}" type="pres">
      <dgm:prSet presAssocID="{5DD18FA5-042C-40AE-BAB4-606366C734E7}" presName="composite" presStyleCnt="0"/>
      <dgm:spPr/>
    </dgm:pt>
    <dgm:pt modelId="{2E7DB000-D5D9-4B0E-AB8F-E4C207CDE2DB}" type="pres">
      <dgm:prSet presAssocID="{5DD18FA5-042C-40AE-BAB4-606366C734E7}" presName="imagSh" presStyleLbl="bgImgPlace1" presStyleIdx="0" presStyleCnt="5"/>
      <dgm:spPr>
        <a:blipFill>
          <a:blip xmlns:r="http://schemas.openxmlformats.org/officeDocument/2006/relationships" r:embed="rId1"/>
          <a:srcRect/>
          <a:stretch>
            <a:fillRect/>
          </a:stretch>
        </a:blipFill>
      </dgm:spPr>
    </dgm:pt>
    <dgm:pt modelId="{056E313E-8AC7-4FD0-8454-6709420CD8A2}" type="pres">
      <dgm:prSet presAssocID="{5DD18FA5-042C-40AE-BAB4-606366C734E7}" presName="txNode" presStyleLbl="node1" presStyleIdx="0" presStyleCnt="5" custScaleY="73885">
        <dgm:presLayoutVars>
          <dgm:bulletEnabled val="1"/>
        </dgm:presLayoutVars>
      </dgm:prSet>
      <dgm:spPr/>
    </dgm:pt>
    <dgm:pt modelId="{2D5EC033-83A4-4118-9137-5B6BA7C5120C}" type="pres">
      <dgm:prSet presAssocID="{BA4AE245-EF92-4069-8C60-93D9077A79E3}" presName="sibTrans" presStyleLbl="sibTrans2D1" presStyleIdx="0" presStyleCnt="4"/>
      <dgm:spPr/>
    </dgm:pt>
    <dgm:pt modelId="{5F6B52FC-BF69-4E6A-9EDB-D2C9865075C0}" type="pres">
      <dgm:prSet presAssocID="{BA4AE245-EF92-4069-8C60-93D9077A79E3}" presName="connTx" presStyleLbl="sibTrans2D1" presStyleIdx="0" presStyleCnt="4"/>
      <dgm:spPr/>
    </dgm:pt>
    <dgm:pt modelId="{6575C753-DF57-4D05-B5D4-E7CA683A9764}" type="pres">
      <dgm:prSet presAssocID="{572F34C0-8C49-417D-AE67-F5EE4B08FF76}" presName="composite" presStyleCnt="0"/>
      <dgm:spPr/>
    </dgm:pt>
    <dgm:pt modelId="{59345006-6170-40A5-A800-D93D58BCB4E9}" type="pres">
      <dgm:prSet presAssocID="{572F34C0-8C49-417D-AE67-F5EE4B08FF76}" presName="imagSh" presStyleLbl="bgImgPlace1" presStyleIdx="1" presStyleCnt="5"/>
      <dgm:spPr>
        <a:blipFill>
          <a:blip xmlns:r="http://schemas.openxmlformats.org/officeDocument/2006/relationships" r:embed="rId2"/>
          <a:srcRect/>
          <a:stretch>
            <a:fillRect t="-11000" b="-11000"/>
          </a:stretch>
        </a:blipFill>
      </dgm:spPr>
    </dgm:pt>
    <dgm:pt modelId="{78BEDD6B-8B75-42A3-BDB0-60122ADE1814}" type="pres">
      <dgm:prSet presAssocID="{572F34C0-8C49-417D-AE67-F5EE4B08FF76}" presName="txNode" presStyleLbl="node1" presStyleIdx="1" presStyleCnt="5" custScaleY="62450">
        <dgm:presLayoutVars>
          <dgm:bulletEnabled val="1"/>
        </dgm:presLayoutVars>
      </dgm:prSet>
      <dgm:spPr/>
    </dgm:pt>
    <dgm:pt modelId="{DA74DC02-597E-4F84-A315-7A99C7DD9C17}" type="pres">
      <dgm:prSet presAssocID="{7ECC8F55-C3FC-4A67-B2B9-2CF50AF62A68}" presName="sibTrans" presStyleLbl="sibTrans2D1" presStyleIdx="1" presStyleCnt="4"/>
      <dgm:spPr/>
    </dgm:pt>
    <dgm:pt modelId="{27FD0854-2152-486A-B505-E452C2EF4BDB}" type="pres">
      <dgm:prSet presAssocID="{7ECC8F55-C3FC-4A67-B2B9-2CF50AF62A68}" presName="connTx" presStyleLbl="sibTrans2D1" presStyleIdx="1" presStyleCnt="4"/>
      <dgm:spPr/>
    </dgm:pt>
    <dgm:pt modelId="{CF5BBBBA-EAA7-44A3-9977-F75832EFB873}" type="pres">
      <dgm:prSet presAssocID="{4B755E16-910C-4002-B582-CAFD27C45EE0}" presName="composite" presStyleCnt="0"/>
      <dgm:spPr/>
    </dgm:pt>
    <dgm:pt modelId="{172ED7DB-99DB-4EB2-8484-7B53D1C2E64F}" type="pres">
      <dgm:prSet presAssocID="{4B755E16-910C-4002-B582-CAFD27C45EE0}" presName="imagSh" presStyleLbl="bgImgPlace1" presStyleIdx="2" presStyleCnt="5"/>
      <dgm:spPr>
        <a:blipFill>
          <a:blip xmlns:r="http://schemas.openxmlformats.org/officeDocument/2006/relationships" r:embed="rId3"/>
          <a:srcRect/>
          <a:stretch>
            <a:fillRect l="-27000" r="-27000"/>
          </a:stretch>
        </a:blipFill>
      </dgm:spPr>
    </dgm:pt>
    <dgm:pt modelId="{F23B9C24-62B9-465F-AA1E-A15F0F8D56C8}" type="pres">
      <dgm:prSet presAssocID="{4B755E16-910C-4002-B582-CAFD27C45EE0}" presName="txNode" presStyleLbl="node1" presStyleIdx="2" presStyleCnt="5" custScaleY="75519">
        <dgm:presLayoutVars>
          <dgm:bulletEnabled val="1"/>
        </dgm:presLayoutVars>
      </dgm:prSet>
      <dgm:spPr/>
    </dgm:pt>
    <dgm:pt modelId="{97340B7D-63FC-4EEE-930D-57D123F9A59C}" type="pres">
      <dgm:prSet presAssocID="{F81091DD-B396-4FAB-BD0C-19826DA1FB64}" presName="sibTrans" presStyleLbl="sibTrans2D1" presStyleIdx="2" presStyleCnt="4"/>
      <dgm:spPr/>
    </dgm:pt>
    <dgm:pt modelId="{DF1CFE37-BA4B-4BC2-80A3-4273ED0F807C}" type="pres">
      <dgm:prSet presAssocID="{F81091DD-B396-4FAB-BD0C-19826DA1FB64}" presName="connTx" presStyleLbl="sibTrans2D1" presStyleIdx="2" presStyleCnt="4"/>
      <dgm:spPr/>
    </dgm:pt>
    <dgm:pt modelId="{DE4BE42B-DE4C-435F-933D-B697287FB93A}" type="pres">
      <dgm:prSet presAssocID="{003D4F38-508A-417D-AACC-15DB4D4F7924}" presName="composite" presStyleCnt="0"/>
      <dgm:spPr/>
    </dgm:pt>
    <dgm:pt modelId="{89AC6379-7EBA-4184-B5DB-E6A7E30285EB}" type="pres">
      <dgm:prSet presAssocID="{003D4F38-508A-417D-AACC-15DB4D4F7924}" presName="imagSh" presStyleLbl="bgImgPlace1" presStyleIdx="3" presStyleCnt="5"/>
      <dgm:spPr>
        <a:blipFill>
          <a:blip xmlns:r="http://schemas.openxmlformats.org/officeDocument/2006/relationships" r:embed="rId4"/>
          <a:srcRect/>
          <a:stretch>
            <a:fillRect l="-17000" r="-17000"/>
          </a:stretch>
        </a:blipFill>
      </dgm:spPr>
    </dgm:pt>
    <dgm:pt modelId="{73AC49E1-15EF-4489-9C84-5FF3A667A725}" type="pres">
      <dgm:prSet presAssocID="{003D4F38-508A-417D-AACC-15DB4D4F7924}" presName="txNode" presStyleLbl="node1" presStyleIdx="3" presStyleCnt="5" custScaleY="70618">
        <dgm:presLayoutVars>
          <dgm:bulletEnabled val="1"/>
        </dgm:presLayoutVars>
      </dgm:prSet>
      <dgm:spPr/>
    </dgm:pt>
    <dgm:pt modelId="{B4E11BCF-BD72-45B8-B226-F6DEBD0738F8}" type="pres">
      <dgm:prSet presAssocID="{3AC8115A-89DD-4486-9731-F51471E9A681}" presName="sibTrans" presStyleLbl="sibTrans2D1" presStyleIdx="3" presStyleCnt="4"/>
      <dgm:spPr/>
    </dgm:pt>
    <dgm:pt modelId="{1B734941-C6A6-487C-A66F-F8EA385A60BE}" type="pres">
      <dgm:prSet presAssocID="{3AC8115A-89DD-4486-9731-F51471E9A681}" presName="connTx" presStyleLbl="sibTrans2D1" presStyleIdx="3" presStyleCnt="4"/>
      <dgm:spPr/>
    </dgm:pt>
    <dgm:pt modelId="{60DF198B-DF79-4DFA-9689-E0893A282B06}" type="pres">
      <dgm:prSet presAssocID="{E045F70A-5488-4E9C-8A78-4CAECBD0DB0E}" presName="composite" presStyleCnt="0"/>
      <dgm:spPr/>
    </dgm:pt>
    <dgm:pt modelId="{7068034D-D892-4991-A0F1-7F5DA2F66C49}" type="pres">
      <dgm:prSet presAssocID="{E045F70A-5488-4E9C-8A78-4CAECBD0DB0E}" presName="imagSh" presStyleLbl="bgImgPlace1" presStyleIdx="4" presStyleCnt="5"/>
      <dgm:spPr>
        <a:blipFill>
          <a:blip xmlns:r="http://schemas.openxmlformats.org/officeDocument/2006/relationships" r:embed="rId5"/>
          <a:srcRect/>
          <a:stretch>
            <a:fillRect/>
          </a:stretch>
        </a:blipFill>
      </dgm:spPr>
    </dgm:pt>
    <dgm:pt modelId="{765F9501-4614-4D8A-9845-E5F8E5B708D0}" type="pres">
      <dgm:prSet presAssocID="{E045F70A-5488-4E9C-8A78-4CAECBD0DB0E}" presName="txNode" presStyleLbl="node1" presStyleIdx="4" presStyleCnt="5" custScaleY="39942">
        <dgm:presLayoutVars>
          <dgm:bulletEnabled val="1"/>
        </dgm:presLayoutVars>
      </dgm:prSet>
      <dgm:spPr/>
    </dgm:pt>
  </dgm:ptLst>
  <dgm:cxnLst>
    <dgm:cxn modelId="{1678D11E-C4C0-4B99-A81E-CD982D0541C7}" srcId="{49D71B9A-B982-41DC-8515-B2F61E7DFD0F}" destId="{003D4F38-508A-417D-AACC-15DB4D4F7924}" srcOrd="3" destOrd="0" parTransId="{1D71CDA9-035B-48E7-8670-694A9848FE52}" sibTransId="{3AC8115A-89DD-4486-9731-F51471E9A681}"/>
    <dgm:cxn modelId="{F3362228-A728-49E8-9BD6-2AE0C9F05D1E}" type="presOf" srcId="{572F34C0-8C49-417D-AE67-F5EE4B08FF76}" destId="{78BEDD6B-8B75-42A3-BDB0-60122ADE1814}" srcOrd="0" destOrd="0" presId="urn:microsoft.com/office/officeart/2005/8/layout/hProcess10"/>
    <dgm:cxn modelId="{C4EEDF28-2501-40A8-9B73-EBD03120F09B}" type="presOf" srcId="{F81091DD-B396-4FAB-BD0C-19826DA1FB64}" destId="{DF1CFE37-BA4B-4BC2-80A3-4273ED0F807C}" srcOrd="1" destOrd="0" presId="urn:microsoft.com/office/officeart/2005/8/layout/hProcess10"/>
    <dgm:cxn modelId="{9571AE5B-C2FF-4256-ABA3-EC8CB003CEF7}" type="presOf" srcId="{E045F70A-5488-4E9C-8A78-4CAECBD0DB0E}" destId="{765F9501-4614-4D8A-9845-E5F8E5B708D0}" srcOrd="0" destOrd="0" presId="urn:microsoft.com/office/officeart/2005/8/layout/hProcess10"/>
    <dgm:cxn modelId="{21A0A759-BAA4-450C-832C-48BF6584FE33}" srcId="{49D71B9A-B982-41DC-8515-B2F61E7DFD0F}" destId="{4B755E16-910C-4002-B582-CAFD27C45EE0}" srcOrd="2" destOrd="0" parTransId="{E76A9A4C-6DFE-4262-BEEB-3C1F9817F4AF}" sibTransId="{F81091DD-B396-4FAB-BD0C-19826DA1FB64}"/>
    <dgm:cxn modelId="{5286FC79-27C0-4324-A3E1-6F65C596F193}" srcId="{49D71B9A-B982-41DC-8515-B2F61E7DFD0F}" destId="{E045F70A-5488-4E9C-8A78-4CAECBD0DB0E}" srcOrd="4" destOrd="0" parTransId="{C9DF34FB-43E7-465D-8B9B-718FEFB5DD39}" sibTransId="{73883405-BE75-4E61-B68A-E8BC5C66E321}"/>
    <dgm:cxn modelId="{6532667B-578B-45FB-BBC1-64D0C04FE1E8}" type="presOf" srcId="{BA4AE245-EF92-4069-8C60-93D9077A79E3}" destId="{5F6B52FC-BF69-4E6A-9EDB-D2C9865075C0}" srcOrd="1" destOrd="0" presId="urn:microsoft.com/office/officeart/2005/8/layout/hProcess10"/>
    <dgm:cxn modelId="{3C691094-3B00-4FE5-977E-9B875F451DD8}" type="presOf" srcId="{5DD18FA5-042C-40AE-BAB4-606366C734E7}" destId="{056E313E-8AC7-4FD0-8454-6709420CD8A2}" srcOrd="0" destOrd="0" presId="urn:microsoft.com/office/officeart/2005/8/layout/hProcess10"/>
    <dgm:cxn modelId="{6B9D4394-1A68-464E-919C-33E48C789CD0}" type="presOf" srcId="{7ECC8F55-C3FC-4A67-B2B9-2CF50AF62A68}" destId="{DA74DC02-597E-4F84-A315-7A99C7DD9C17}" srcOrd="0" destOrd="0" presId="urn:microsoft.com/office/officeart/2005/8/layout/hProcess10"/>
    <dgm:cxn modelId="{2A4BDC97-C880-4315-9F08-611574BD9B29}" type="presOf" srcId="{F81091DD-B396-4FAB-BD0C-19826DA1FB64}" destId="{97340B7D-63FC-4EEE-930D-57D123F9A59C}" srcOrd="0" destOrd="0" presId="urn:microsoft.com/office/officeart/2005/8/layout/hProcess10"/>
    <dgm:cxn modelId="{1D0F1FA8-51F0-4206-905C-7D9FFFC52347}" type="presOf" srcId="{BA4AE245-EF92-4069-8C60-93D9077A79E3}" destId="{2D5EC033-83A4-4118-9137-5B6BA7C5120C}" srcOrd="0" destOrd="0" presId="urn:microsoft.com/office/officeart/2005/8/layout/hProcess10"/>
    <dgm:cxn modelId="{AFD349A8-4B58-45DF-9968-7F78FDA80AE5}" type="presOf" srcId="{3AC8115A-89DD-4486-9731-F51471E9A681}" destId="{1B734941-C6A6-487C-A66F-F8EA385A60BE}" srcOrd="1" destOrd="0" presId="urn:microsoft.com/office/officeart/2005/8/layout/hProcess10"/>
    <dgm:cxn modelId="{000407BE-C5F6-4759-AE79-A2CF95B3BC97}" srcId="{49D71B9A-B982-41DC-8515-B2F61E7DFD0F}" destId="{5DD18FA5-042C-40AE-BAB4-606366C734E7}" srcOrd="0" destOrd="0" parTransId="{60CD04A4-BDB0-41EB-A482-CB8A46B3F166}" sibTransId="{BA4AE245-EF92-4069-8C60-93D9077A79E3}"/>
    <dgm:cxn modelId="{FDEB80D1-F96C-4634-9258-C38B30B7B01E}" type="presOf" srcId="{49D71B9A-B982-41DC-8515-B2F61E7DFD0F}" destId="{71EA2160-DF30-439B-BBF1-1A43DA01A1E7}" srcOrd="0" destOrd="0" presId="urn:microsoft.com/office/officeart/2005/8/layout/hProcess10"/>
    <dgm:cxn modelId="{996592D1-03EC-4262-85A6-A96273197524}" srcId="{49D71B9A-B982-41DC-8515-B2F61E7DFD0F}" destId="{572F34C0-8C49-417D-AE67-F5EE4B08FF76}" srcOrd="1" destOrd="0" parTransId="{8A86AE54-F6A7-40DC-B307-52E505B5B580}" sibTransId="{7ECC8F55-C3FC-4A67-B2B9-2CF50AF62A68}"/>
    <dgm:cxn modelId="{433387DC-2103-4C54-8FC5-DD0EC8393821}" type="presOf" srcId="{003D4F38-508A-417D-AACC-15DB4D4F7924}" destId="{73AC49E1-15EF-4489-9C84-5FF3A667A725}" srcOrd="0" destOrd="0" presId="urn:microsoft.com/office/officeart/2005/8/layout/hProcess10"/>
    <dgm:cxn modelId="{400A18DD-B4D3-43E2-AB9C-930E56D52DFB}" type="presOf" srcId="{7ECC8F55-C3FC-4A67-B2B9-2CF50AF62A68}" destId="{27FD0854-2152-486A-B505-E452C2EF4BDB}" srcOrd="1" destOrd="0" presId="urn:microsoft.com/office/officeart/2005/8/layout/hProcess10"/>
    <dgm:cxn modelId="{F67FB5DD-07C9-4E81-8479-DBBC28639542}" type="presOf" srcId="{3AC8115A-89DD-4486-9731-F51471E9A681}" destId="{B4E11BCF-BD72-45B8-B226-F6DEBD0738F8}" srcOrd="0" destOrd="0" presId="urn:microsoft.com/office/officeart/2005/8/layout/hProcess10"/>
    <dgm:cxn modelId="{284AF9FA-3858-455A-8D86-A6886FF8D8A7}" type="presOf" srcId="{4B755E16-910C-4002-B582-CAFD27C45EE0}" destId="{F23B9C24-62B9-465F-AA1E-A15F0F8D56C8}" srcOrd="0" destOrd="0" presId="urn:microsoft.com/office/officeart/2005/8/layout/hProcess10"/>
    <dgm:cxn modelId="{CD2A2E3D-049B-4191-80D5-73A7BDF940A9}" type="presParOf" srcId="{71EA2160-DF30-439B-BBF1-1A43DA01A1E7}" destId="{A86D86D8-E238-4F2B-83E0-6F6D107522D6}" srcOrd="0" destOrd="0" presId="urn:microsoft.com/office/officeart/2005/8/layout/hProcess10"/>
    <dgm:cxn modelId="{A4F724E2-FE5A-4180-B837-1CAAE4889721}" type="presParOf" srcId="{A86D86D8-E238-4F2B-83E0-6F6D107522D6}" destId="{2E7DB000-D5D9-4B0E-AB8F-E4C207CDE2DB}" srcOrd="0" destOrd="0" presId="urn:microsoft.com/office/officeart/2005/8/layout/hProcess10"/>
    <dgm:cxn modelId="{088024C8-0671-4493-BAEF-783422FE1A27}" type="presParOf" srcId="{A86D86D8-E238-4F2B-83E0-6F6D107522D6}" destId="{056E313E-8AC7-4FD0-8454-6709420CD8A2}" srcOrd="1" destOrd="0" presId="urn:microsoft.com/office/officeart/2005/8/layout/hProcess10"/>
    <dgm:cxn modelId="{D3F50567-6AEC-4A54-80CE-AED07EAA07E0}" type="presParOf" srcId="{71EA2160-DF30-439B-BBF1-1A43DA01A1E7}" destId="{2D5EC033-83A4-4118-9137-5B6BA7C5120C}" srcOrd="1" destOrd="0" presId="urn:microsoft.com/office/officeart/2005/8/layout/hProcess10"/>
    <dgm:cxn modelId="{A46F0938-9D49-49DA-9998-1ADA1D1300D6}" type="presParOf" srcId="{2D5EC033-83A4-4118-9137-5B6BA7C5120C}" destId="{5F6B52FC-BF69-4E6A-9EDB-D2C9865075C0}" srcOrd="0" destOrd="0" presId="urn:microsoft.com/office/officeart/2005/8/layout/hProcess10"/>
    <dgm:cxn modelId="{10F0FA71-59ED-4C03-81D4-392A062C5B92}" type="presParOf" srcId="{71EA2160-DF30-439B-BBF1-1A43DA01A1E7}" destId="{6575C753-DF57-4D05-B5D4-E7CA683A9764}" srcOrd="2" destOrd="0" presId="urn:microsoft.com/office/officeart/2005/8/layout/hProcess10"/>
    <dgm:cxn modelId="{8CD08A28-D3C3-451D-BC03-AEA62154B9DA}" type="presParOf" srcId="{6575C753-DF57-4D05-B5D4-E7CA683A9764}" destId="{59345006-6170-40A5-A800-D93D58BCB4E9}" srcOrd="0" destOrd="0" presId="urn:microsoft.com/office/officeart/2005/8/layout/hProcess10"/>
    <dgm:cxn modelId="{F2988CF5-4A62-484E-AA82-9F74341AED68}" type="presParOf" srcId="{6575C753-DF57-4D05-B5D4-E7CA683A9764}" destId="{78BEDD6B-8B75-42A3-BDB0-60122ADE1814}" srcOrd="1" destOrd="0" presId="urn:microsoft.com/office/officeart/2005/8/layout/hProcess10"/>
    <dgm:cxn modelId="{DDBF872B-DEC6-4FA1-BF38-B6CBE59F866B}" type="presParOf" srcId="{71EA2160-DF30-439B-BBF1-1A43DA01A1E7}" destId="{DA74DC02-597E-4F84-A315-7A99C7DD9C17}" srcOrd="3" destOrd="0" presId="urn:microsoft.com/office/officeart/2005/8/layout/hProcess10"/>
    <dgm:cxn modelId="{AC41402F-1CDF-4E38-81C8-39EEF234D215}" type="presParOf" srcId="{DA74DC02-597E-4F84-A315-7A99C7DD9C17}" destId="{27FD0854-2152-486A-B505-E452C2EF4BDB}" srcOrd="0" destOrd="0" presId="urn:microsoft.com/office/officeart/2005/8/layout/hProcess10"/>
    <dgm:cxn modelId="{7B28F763-EA30-474E-B14F-A2D240A63552}" type="presParOf" srcId="{71EA2160-DF30-439B-BBF1-1A43DA01A1E7}" destId="{CF5BBBBA-EAA7-44A3-9977-F75832EFB873}" srcOrd="4" destOrd="0" presId="urn:microsoft.com/office/officeart/2005/8/layout/hProcess10"/>
    <dgm:cxn modelId="{63B3733F-4FA3-469D-B271-C98FFE5940C6}" type="presParOf" srcId="{CF5BBBBA-EAA7-44A3-9977-F75832EFB873}" destId="{172ED7DB-99DB-4EB2-8484-7B53D1C2E64F}" srcOrd="0" destOrd="0" presId="urn:microsoft.com/office/officeart/2005/8/layout/hProcess10"/>
    <dgm:cxn modelId="{05A47AFB-3D21-413F-876F-DBD7730D5354}" type="presParOf" srcId="{CF5BBBBA-EAA7-44A3-9977-F75832EFB873}" destId="{F23B9C24-62B9-465F-AA1E-A15F0F8D56C8}" srcOrd="1" destOrd="0" presId="urn:microsoft.com/office/officeart/2005/8/layout/hProcess10"/>
    <dgm:cxn modelId="{9680899B-6DB5-4EBF-B602-D5DE68E64A86}" type="presParOf" srcId="{71EA2160-DF30-439B-BBF1-1A43DA01A1E7}" destId="{97340B7D-63FC-4EEE-930D-57D123F9A59C}" srcOrd="5" destOrd="0" presId="urn:microsoft.com/office/officeart/2005/8/layout/hProcess10"/>
    <dgm:cxn modelId="{5332180A-3F30-4CA7-A6DC-5B1D092AA980}" type="presParOf" srcId="{97340B7D-63FC-4EEE-930D-57D123F9A59C}" destId="{DF1CFE37-BA4B-4BC2-80A3-4273ED0F807C}" srcOrd="0" destOrd="0" presId="urn:microsoft.com/office/officeart/2005/8/layout/hProcess10"/>
    <dgm:cxn modelId="{1901AD15-DE5F-4E49-BC72-472EA8901D07}" type="presParOf" srcId="{71EA2160-DF30-439B-BBF1-1A43DA01A1E7}" destId="{DE4BE42B-DE4C-435F-933D-B697287FB93A}" srcOrd="6" destOrd="0" presId="urn:microsoft.com/office/officeart/2005/8/layout/hProcess10"/>
    <dgm:cxn modelId="{FF12F0EC-D3D6-403E-87AF-B2F8809B7391}" type="presParOf" srcId="{DE4BE42B-DE4C-435F-933D-B697287FB93A}" destId="{89AC6379-7EBA-4184-B5DB-E6A7E30285EB}" srcOrd="0" destOrd="0" presId="urn:microsoft.com/office/officeart/2005/8/layout/hProcess10"/>
    <dgm:cxn modelId="{D268BD10-B8AB-45B4-8953-57A460909093}" type="presParOf" srcId="{DE4BE42B-DE4C-435F-933D-B697287FB93A}" destId="{73AC49E1-15EF-4489-9C84-5FF3A667A725}" srcOrd="1" destOrd="0" presId="urn:microsoft.com/office/officeart/2005/8/layout/hProcess10"/>
    <dgm:cxn modelId="{7FDA9A3E-7E19-4A9E-90A3-846AB2916ACF}" type="presParOf" srcId="{71EA2160-DF30-439B-BBF1-1A43DA01A1E7}" destId="{B4E11BCF-BD72-45B8-B226-F6DEBD0738F8}" srcOrd="7" destOrd="0" presId="urn:microsoft.com/office/officeart/2005/8/layout/hProcess10"/>
    <dgm:cxn modelId="{DDA6CE1C-68F9-43F2-AA01-E52DE376AF9A}" type="presParOf" srcId="{B4E11BCF-BD72-45B8-B226-F6DEBD0738F8}" destId="{1B734941-C6A6-487C-A66F-F8EA385A60BE}" srcOrd="0" destOrd="0" presId="urn:microsoft.com/office/officeart/2005/8/layout/hProcess10"/>
    <dgm:cxn modelId="{FC43798D-B522-40E5-AE0C-92EDAA06CCA8}" type="presParOf" srcId="{71EA2160-DF30-439B-BBF1-1A43DA01A1E7}" destId="{60DF198B-DF79-4DFA-9689-E0893A282B06}" srcOrd="8" destOrd="0" presId="urn:microsoft.com/office/officeart/2005/8/layout/hProcess10"/>
    <dgm:cxn modelId="{983F583B-8D6F-47DF-91E8-7A3779A20A3F}" type="presParOf" srcId="{60DF198B-DF79-4DFA-9689-E0893A282B06}" destId="{7068034D-D892-4991-A0F1-7F5DA2F66C49}" srcOrd="0" destOrd="0" presId="urn:microsoft.com/office/officeart/2005/8/layout/hProcess10"/>
    <dgm:cxn modelId="{4BA8DE84-AA99-4AA0-99E3-F510C65666EB}" type="presParOf" srcId="{60DF198B-DF79-4DFA-9689-E0893A282B06}" destId="{765F9501-4614-4D8A-9845-E5F8E5B708D0}"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68FAB-5EFF-45BD-BC72-47E0676042F2}">
      <dsp:nvSpPr>
        <dsp:cNvPr id="0" name=""/>
        <dsp:cNvSpPr/>
      </dsp:nvSpPr>
      <dsp:spPr>
        <a:xfrm>
          <a:off x="57404" y="226"/>
          <a:ext cx="2716772" cy="1630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solidFill>
                <a:srgbClr val="000000"/>
              </a:solidFill>
              <a:effectLst/>
              <a:latin typeface="Calibri" panose="020F0502020204030204" pitchFamily="34" charset="0"/>
            </a:rPr>
            <a:t>Behavioral Neuroscience (BNS)</a:t>
          </a:r>
          <a:endParaRPr lang="en-US" sz="2200" kern="1200" dirty="0"/>
        </a:p>
      </dsp:txBody>
      <dsp:txXfrm>
        <a:off x="57404" y="226"/>
        <a:ext cx="2716772" cy="1630063"/>
      </dsp:txXfrm>
    </dsp:sp>
    <dsp:sp modelId="{C501BD1C-D2B1-4D0B-A58C-BA872188BB68}">
      <dsp:nvSpPr>
        <dsp:cNvPr id="0" name=""/>
        <dsp:cNvSpPr/>
      </dsp:nvSpPr>
      <dsp:spPr>
        <a:xfrm>
          <a:off x="3045854" y="226"/>
          <a:ext cx="2716772" cy="163006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rgbClr val="000000"/>
              </a:solidFill>
              <a:effectLst/>
              <a:latin typeface="Calibri" panose="020F0502020204030204" pitchFamily="34" charset="0"/>
            </a:rPr>
            <a:t>Clinical Science (CS)</a:t>
          </a:r>
          <a:endParaRPr lang="en-US" sz="2200" b="0" i="0" kern="1200" dirty="0">
            <a:solidFill>
              <a:srgbClr val="565A5C"/>
            </a:solidFill>
            <a:effectLst/>
            <a:latin typeface="Lato" panose="020F0502020204030203" pitchFamily="34" charset="0"/>
          </a:endParaRPr>
        </a:p>
      </dsp:txBody>
      <dsp:txXfrm>
        <a:off x="3045854" y="226"/>
        <a:ext cx="2716772" cy="1630063"/>
      </dsp:txXfrm>
    </dsp:sp>
    <dsp:sp modelId="{E6289733-F948-4F80-9759-2D72F7FC960A}">
      <dsp:nvSpPr>
        <dsp:cNvPr id="0" name=""/>
        <dsp:cNvSpPr/>
      </dsp:nvSpPr>
      <dsp:spPr>
        <a:xfrm>
          <a:off x="57404" y="1901967"/>
          <a:ext cx="2716772" cy="1630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rgbClr val="000000"/>
              </a:solidFill>
              <a:effectLst/>
              <a:latin typeface="Calibri" panose="020F0502020204030204" pitchFamily="34" charset="0"/>
            </a:rPr>
            <a:t>Cognition and Cognitive Neuroscience (CCN)</a:t>
          </a:r>
          <a:endParaRPr lang="en-US" sz="2200" b="0" i="0" kern="1200" dirty="0">
            <a:solidFill>
              <a:srgbClr val="565A5C"/>
            </a:solidFill>
            <a:effectLst/>
            <a:latin typeface="Lato" panose="020F0502020204030203" pitchFamily="34" charset="0"/>
          </a:endParaRPr>
        </a:p>
      </dsp:txBody>
      <dsp:txXfrm>
        <a:off x="57404" y="1901967"/>
        <a:ext cx="2716772" cy="1630063"/>
      </dsp:txXfrm>
    </dsp:sp>
    <dsp:sp modelId="{2F7129D6-68D4-4B0D-8A99-92E4516EBC4D}">
      <dsp:nvSpPr>
        <dsp:cNvPr id="0" name=""/>
        <dsp:cNvSpPr/>
      </dsp:nvSpPr>
      <dsp:spPr>
        <a:xfrm>
          <a:off x="3045854" y="1901967"/>
          <a:ext cx="2716772" cy="1630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solidFill>
                <a:srgbClr val="000000"/>
              </a:solidFill>
              <a:effectLst/>
              <a:latin typeface="Calibri" panose="020F0502020204030204" pitchFamily="34" charset="0"/>
            </a:rPr>
            <a:t>Ecological/Community Psychology (ECO)</a:t>
          </a:r>
          <a:endParaRPr lang="en-US" sz="2200" b="0" i="0" kern="1200" dirty="0">
            <a:solidFill>
              <a:srgbClr val="565A5C"/>
            </a:solidFill>
            <a:effectLst/>
            <a:latin typeface="Lato" panose="020F0502020204030203" pitchFamily="34" charset="0"/>
          </a:endParaRPr>
        </a:p>
      </dsp:txBody>
      <dsp:txXfrm>
        <a:off x="3045854" y="1901967"/>
        <a:ext cx="2716772" cy="1630063"/>
      </dsp:txXfrm>
    </dsp:sp>
    <dsp:sp modelId="{D274A232-1AE8-4740-B022-650465BCD34A}">
      <dsp:nvSpPr>
        <dsp:cNvPr id="0" name=""/>
        <dsp:cNvSpPr/>
      </dsp:nvSpPr>
      <dsp:spPr>
        <a:xfrm>
          <a:off x="57404" y="3803707"/>
          <a:ext cx="2716772" cy="1630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solidFill>
                <a:srgbClr val="000000"/>
              </a:solidFill>
              <a:effectLst/>
              <a:latin typeface="Calibri" panose="020F0502020204030204" pitchFamily="34" charset="0"/>
            </a:rPr>
            <a:t>Organizational Psychology (ORG)</a:t>
          </a:r>
          <a:endParaRPr lang="en-US" sz="2200" b="0" i="0" kern="1200" dirty="0">
            <a:solidFill>
              <a:srgbClr val="565A5C"/>
            </a:solidFill>
            <a:effectLst/>
            <a:latin typeface="Lato" panose="020F0502020204030203" pitchFamily="34" charset="0"/>
          </a:endParaRPr>
        </a:p>
      </dsp:txBody>
      <dsp:txXfrm>
        <a:off x="57404" y="3803707"/>
        <a:ext cx="2716772" cy="1630063"/>
      </dsp:txXfrm>
    </dsp:sp>
    <dsp:sp modelId="{06830411-2B77-4D82-98CD-AD4BD54983B1}">
      <dsp:nvSpPr>
        <dsp:cNvPr id="0" name=""/>
        <dsp:cNvSpPr/>
      </dsp:nvSpPr>
      <dsp:spPr>
        <a:xfrm>
          <a:off x="3045854" y="3803707"/>
          <a:ext cx="2716772" cy="1630063"/>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solidFill>
                <a:srgbClr val="000000"/>
              </a:solidFill>
              <a:effectLst/>
              <a:latin typeface="Calibri" panose="020F0502020204030204" pitchFamily="34" charset="0"/>
            </a:rPr>
            <a:t>Social/Personality Psychology (S/P)</a:t>
          </a:r>
          <a:endParaRPr lang="en-US" sz="2200" b="0" i="0" kern="1200" dirty="0">
            <a:solidFill>
              <a:srgbClr val="565A5C"/>
            </a:solidFill>
            <a:effectLst/>
            <a:latin typeface="Lato" panose="020F0502020204030203" pitchFamily="34" charset="0"/>
          </a:endParaRPr>
        </a:p>
      </dsp:txBody>
      <dsp:txXfrm>
        <a:off x="3045854" y="3803707"/>
        <a:ext cx="2716772" cy="1630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F282-DE5D-4A76-AFBE-7C8AB4919A08}">
      <dsp:nvSpPr>
        <dsp:cNvPr id="0" name=""/>
        <dsp:cNvSpPr/>
      </dsp:nvSpPr>
      <dsp:spPr>
        <a:xfrm>
          <a:off x="642" y="518716"/>
          <a:ext cx="2507637" cy="15045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Research skills</a:t>
          </a:r>
        </a:p>
      </dsp:txBody>
      <dsp:txXfrm>
        <a:off x="642" y="518716"/>
        <a:ext cx="2507637" cy="1504582"/>
      </dsp:txXfrm>
    </dsp:sp>
    <dsp:sp modelId="{FA1C63C7-4B15-4A6D-B330-C23F302DD56C}">
      <dsp:nvSpPr>
        <dsp:cNvPr id="0" name=""/>
        <dsp:cNvSpPr/>
      </dsp:nvSpPr>
      <dsp:spPr>
        <a:xfrm>
          <a:off x="2759044" y="518716"/>
          <a:ext cx="2507637" cy="1504582"/>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Analytic and writing skills</a:t>
          </a:r>
        </a:p>
      </dsp:txBody>
      <dsp:txXfrm>
        <a:off x="2759044" y="518716"/>
        <a:ext cx="2507637" cy="1504582"/>
      </dsp:txXfrm>
    </dsp:sp>
    <dsp:sp modelId="{ACE35CD8-7CD7-481A-AE31-6E65255E20EB}">
      <dsp:nvSpPr>
        <dsp:cNvPr id="0" name=""/>
        <dsp:cNvSpPr/>
      </dsp:nvSpPr>
      <dsp:spPr>
        <a:xfrm>
          <a:off x="1379843" y="2274062"/>
          <a:ext cx="2507637" cy="1504582"/>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Fit with faculty research interests </a:t>
          </a:r>
        </a:p>
      </dsp:txBody>
      <dsp:txXfrm>
        <a:off x="1379843" y="2274062"/>
        <a:ext cx="2507637" cy="1504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B000-D5D9-4B0E-AB8F-E4C207CDE2DB}">
      <dsp:nvSpPr>
        <dsp:cNvPr id="0" name=""/>
        <dsp:cNvSpPr/>
      </dsp:nvSpPr>
      <dsp:spPr>
        <a:xfrm>
          <a:off x="6471" y="1477212"/>
          <a:ext cx="1512874" cy="1512874"/>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E313E-8AC7-4FD0-8454-6709420CD8A2}">
      <dsp:nvSpPr>
        <dsp:cNvPr id="0" name=""/>
        <dsp:cNvSpPr/>
      </dsp:nvSpPr>
      <dsp:spPr>
        <a:xfrm>
          <a:off x="252753" y="2582480"/>
          <a:ext cx="1512874" cy="1117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Applications Due </a:t>
          </a:r>
        </a:p>
      </dsp:txBody>
      <dsp:txXfrm>
        <a:off x="285492" y="2615219"/>
        <a:ext cx="1447396" cy="1052309"/>
      </dsp:txXfrm>
    </dsp:sp>
    <dsp:sp modelId="{2D5EC033-83A4-4118-9137-5B6BA7C5120C}">
      <dsp:nvSpPr>
        <dsp:cNvPr id="0" name=""/>
        <dsp:cNvSpPr/>
      </dsp:nvSpPr>
      <dsp:spPr>
        <a:xfrm rot="63383">
          <a:off x="1810734" y="2073896"/>
          <a:ext cx="291462" cy="363522"/>
        </a:xfrm>
        <a:prstGeom prst="rightArrow">
          <a:avLst>
            <a:gd name="adj1" fmla="val 60000"/>
            <a:gd name="adj2" fmla="val 5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10741" y="2145794"/>
        <a:ext cx="204023" cy="218114"/>
      </dsp:txXfrm>
    </dsp:sp>
    <dsp:sp modelId="{59345006-6170-40A5-A800-D93D58BCB4E9}">
      <dsp:nvSpPr>
        <dsp:cNvPr id="0" name=""/>
        <dsp:cNvSpPr/>
      </dsp:nvSpPr>
      <dsp:spPr>
        <a:xfrm>
          <a:off x="2351954" y="1520461"/>
          <a:ext cx="1512874" cy="1512874"/>
        </a:xfrm>
        <a:prstGeom prst="roundRect">
          <a:avLst>
            <a:gd name="adj" fmla="val 10000"/>
          </a:avLst>
        </a:prstGeom>
        <a:blipFill>
          <a:blip xmlns:r="http://schemas.openxmlformats.org/officeDocument/2006/relationships" r:embed="rId2"/>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EDD6B-8B75-42A3-BDB0-60122ADE1814}">
      <dsp:nvSpPr>
        <dsp:cNvPr id="0" name=""/>
        <dsp:cNvSpPr/>
      </dsp:nvSpPr>
      <dsp:spPr>
        <a:xfrm>
          <a:off x="2598236" y="2712228"/>
          <a:ext cx="1512874" cy="944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Applications Reviewed</a:t>
          </a:r>
        </a:p>
      </dsp:txBody>
      <dsp:txXfrm>
        <a:off x="2625908" y="2739900"/>
        <a:ext cx="1457530" cy="889446"/>
      </dsp:txXfrm>
    </dsp:sp>
    <dsp:sp modelId="{DA74DC02-597E-4F84-A315-7A99C7DD9C17}">
      <dsp:nvSpPr>
        <dsp:cNvPr id="0" name=""/>
        <dsp:cNvSpPr/>
      </dsp:nvSpPr>
      <dsp:spPr>
        <a:xfrm rot="21527563">
          <a:off x="4156209" y="2069984"/>
          <a:ext cx="291477" cy="363522"/>
        </a:xfrm>
        <a:prstGeom prst="rightArrow">
          <a:avLst>
            <a:gd name="adj1" fmla="val 60000"/>
            <a:gd name="adj2" fmla="val 50000"/>
          </a:avLst>
        </a:prstGeom>
        <a:blipFill>
          <a:blip xmlns:r="http://schemas.openxmlformats.org/officeDocument/2006/relationships" r:embed="rId2"/>
          <a:srcRect/>
          <a:stretch>
            <a:fillRect t="-11000" b="-11000"/>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56219" y="2143609"/>
        <a:ext cx="204034" cy="218114"/>
      </dsp:txXfrm>
    </dsp:sp>
    <dsp:sp modelId="{172ED7DB-99DB-4EB2-8484-7B53D1C2E64F}">
      <dsp:nvSpPr>
        <dsp:cNvPr id="0" name=""/>
        <dsp:cNvSpPr/>
      </dsp:nvSpPr>
      <dsp:spPr>
        <a:xfrm>
          <a:off x="4697437" y="1471032"/>
          <a:ext cx="1512874" cy="1512874"/>
        </a:xfrm>
        <a:prstGeom prst="roundRect">
          <a:avLst>
            <a:gd name="adj" fmla="val 10000"/>
          </a:avLst>
        </a:prstGeom>
        <a:blipFill>
          <a:blip xmlns:r="http://schemas.openxmlformats.org/officeDocument/2006/relationships" r:embed="rId3"/>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B9C24-62B9-465F-AA1E-A15F0F8D56C8}">
      <dsp:nvSpPr>
        <dsp:cNvPr id="0" name=""/>
        <dsp:cNvSpPr/>
      </dsp:nvSpPr>
      <dsp:spPr>
        <a:xfrm>
          <a:off x="4943719" y="2563940"/>
          <a:ext cx="1512874" cy="1142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Fellowship offers; candidate interviews</a:t>
          </a:r>
        </a:p>
      </dsp:txBody>
      <dsp:txXfrm>
        <a:off x="4977182" y="2597403"/>
        <a:ext cx="1445948" cy="1075581"/>
      </dsp:txXfrm>
    </dsp:sp>
    <dsp:sp modelId="{97340B7D-63FC-4EEE-930D-57D123F9A59C}">
      <dsp:nvSpPr>
        <dsp:cNvPr id="0" name=""/>
        <dsp:cNvSpPr/>
      </dsp:nvSpPr>
      <dsp:spPr>
        <a:xfrm rot="27168">
          <a:off x="6501720" y="2055140"/>
          <a:ext cx="291422" cy="363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01721" y="2127499"/>
        <a:ext cx="203995" cy="218114"/>
      </dsp:txXfrm>
    </dsp:sp>
    <dsp:sp modelId="{89AC6379-7EBA-4184-B5DB-E6A7E30285EB}">
      <dsp:nvSpPr>
        <dsp:cNvPr id="0" name=""/>
        <dsp:cNvSpPr/>
      </dsp:nvSpPr>
      <dsp:spPr>
        <a:xfrm>
          <a:off x="7042921" y="1489568"/>
          <a:ext cx="1512874" cy="1512874"/>
        </a:xfrm>
        <a:prstGeom prst="roundRect">
          <a:avLst>
            <a:gd name="adj" fmla="val 10000"/>
          </a:avLst>
        </a:prstGeom>
        <a:blipFill>
          <a:blip xmlns:r="http://schemas.openxmlformats.org/officeDocument/2006/relationships" r:embed="rId4"/>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AC49E1-15EF-4489-9C84-5FF3A667A725}">
      <dsp:nvSpPr>
        <dsp:cNvPr id="0" name=""/>
        <dsp:cNvSpPr/>
      </dsp:nvSpPr>
      <dsp:spPr>
        <a:xfrm>
          <a:off x="7289202" y="2619549"/>
          <a:ext cx="1512874" cy="1068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Initial offers and waitlist offers</a:t>
          </a:r>
        </a:p>
      </dsp:txBody>
      <dsp:txXfrm>
        <a:off x="7320493" y="2650840"/>
        <a:ext cx="1450292" cy="1005779"/>
      </dsp:txXfrm>
    </dsp:sp>
    <dsp:sp modelId="{B4E11BCF-BD72-45B8-B226-F6DEBD0738F8}">
      <dsp:nvSpPr>
        <dsp:cNvPr id="0" name=""/>
        <dsp:cNvSpPr/>
      </dsp:nvSpPr>
      <dsp:spPr>
        <a:xfrm rot="169914">
          <a:off x="8847030" y="2123285"/>
          <a:ext cx="291769" cy="3635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47083" y="2193827"/>
        <a:ext cx="204238" cy="218114"/>
      </dsp:txXfrm>
    </dsp:sp>
    <dsp:sp modelId="{7068034D-D892-4991-A0F1-7F5DA2F66C49}">
      <dsp:nvSpPr>
        <dsp:cNvPr id="0" name=""/>
        <dsp:cNvSpPr/>
      </dsp:nvSpPr>
      <dsp:spPr>
        <a:xfrm>
          <a:off x="9388404" y="1605590"/>
          <a:ext cx="1512874" cy="1512874"/>
        </a:xfrm>
        <a:prstGeom prst="roundRect">
          <a:avLst>
            <a:gd name="adj" fmla="val 10000"/>
          </a:avLst>
        </a:prstGeom>
        <a:blipFill>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5F9501-4614-4D8A-9845-E5F8E5B708D0}">
      <dsp:nvSpPr>
        <dsp:cNvPr id="0" name=""/>
        <dsp:cNvSpPr/>
      </dsp:nvSpPr>
      <dsp:spPr>
        <a:xfrm>
          <a:off x="9634686" y="2967616"/>
          <a:ext cx="1512874" cy="604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Acceptances</a:t>
          </a:r>
        </a:p>
      </dsp:txBody>
      <dsp:txXfrm>
        <a:off x="9652385" y="2985315"/>
        <a:ext cx="1477476" cy="5688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55825-7077-44FE-99E5-1EBF6B986863}"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B152A-351D-4F8D-8DBC-ECD9CBADD0C2}" type="slidenum">
              <a:rPr lang="en-US" smtClean="0"/>
              <a:t>‹#›</a:t>
            </a:fld>
            <a:endParaRPr lang="en-US"/>
          </a:p>
        </p:txBody>
      </p:sp>
    </p:spTree>
    <p:extLst>
      <p:ext uri="{BB962C8B-B14F-4D97-AF65-F5344CB8AC3E}">
        <p14:creationId xmlns:p14="http://schemas.microsoft.com/office/powerpoint/2010/main" val="48894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rad.msu.edu/" TargetMode="External"/><Relationship Id="rId7" Type="http://schemas.openxmlformats.org/officeDocument/2006/relationships/hyperlink" Target="https://president.msu.edu/initiatives/dei-plan/dei-report-and-plan.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oiss.isp.msu.edu/" TargetMode="External"/><Relationship Id="rId5" Type="http://schemas.openxmlformats.org/officeDocument/2006/relationships/hyperlink" Target="https://oie.msu.edu/" TargetMode="External"/><Relationship Id="rId4" Type="http://schemas.openxmlformats.org/officeDocument/2006/relationships/hyperlink" Target="http://www.socialscience.msu.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lansingcitypulse.com/" TargetMode="External"/><Relationship Id="rId3" Type="http://schemas.openxmlformats.org/officeDocument/2006/relationships/hyperlink" Target="https://www.youtube.com/playlist?list=PLPz8sft1Iwu2Weav01--yWYoR5vY5xbcQ" TargetMode="External"/><Relationship Id="rId7" Type="http://schemas.openxmlformats.org/officeDocument/2006/relationships/hyperlink" Target="http://www.statenews.co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lansing.org/" TargetMode="External"/><Relationship Id="rId5" Type="http://schemas.openxmlformats.org/officeDocument/2006/relationships/hyperlink" Target="http://www.lansingmi.gov/" TargetMode="External"/><Relationship Id="rId4" Type="http://schemas.openxmlformats.org/officeDocument/2006/relationships/hyperlink" Target="http://www.cityofeastlansing.com/" TargetMode="External"/><Relationship Id="rId9" Type="http://schemas.openxmlformats.org/officeDocument/2006/relationships/hyperlink" Target="http://www.michigan.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and Brooke introduce selves</a:t>
            </a:r>
          </a:p>
        </p:txBody>
      </p:sp>
      <p:sp>
        <p:nvSpPr>
          <p:cNvPr id="4" name="Slide Number Placeholder 3"/>
          <p:cNvSpPr>
            <a:spLocks noGrp="1"/>
          </p:cNvSpPr>
          <p:nvPr>
            <p:ph type="sldNum" sz="quarter" idx="5"/>
          </p:nvPr>
        </p:nvSpPr>
        <p:spPr/>
        <p:txBody>
          <a:bodyPr/>
          <a:lstStyle/>
          <a:p>
            <a:fld id="{28DB152A-351D-4F8D-8DBC-ECD9CBADD0C2}" type="slidenum">
              <a:rPr lang="en-US" smtClean="0"/>
              <a:t>1</a:t>
            </a:fld>
            <a:endParaRPr lang="en-US"/>
          </a:p>
        </p:txBody>
      </p:sp>
    </p:spTree>
    <p:extLst>
      <p:ext uri="{BB962C8B-B14F-4D97-AF65-F5344CB8AC3E}">
        <p14:creationId xmlns:p14="http://schemas.microsoft.com/office/powerpoint/2010/main" val="236322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10</a:t>
            </a:fld>
            <a:endParaRPr lang="en-US"/>
          </a:p>
        </p:txBody>
      </p:sp>
    </p:spTree>
    <p:extLst>
      <p:ext uri="{BB962C8B-B14F-4D97-AF65-F5344CB8AC3E}">
        <p14:creationId xmlns:p14="http://schemas.microsoft.com/office/powerpoint/2010/main" val="192820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IS NEXT SLIDE</a:t>
            </a:r>
          </a:p>
        </p:txBody>
      </p:sp>
      <p:sp>
        <p:nvSpPr>
          <p:cNvPr id="4" name="Slide Number Placeholder 3"/>
          <p:cNvSpPr>
            <a:spLocks noGrp="1"/>
          </p:cNvSpPr>
          <p:nvPr>
            <p:ph type="sldNum" sz="quarter" idx="5"/>
          </p:nvPr>
        </p:nvSpPr>
        <p:spPr/>
        <p:txBody>
          <a:bodyPr/>
          <a:lstStyle/>
          <a:p>
            <a:fld id="{28DB152A-351D-4F8D-8DBC-ECD9CBADD0C2}" type="slidenum">
              <a:rPr lang="en-US" smtClean="0"/>
              <a:t>11</a:t>
            </a:fld>
            <a:endParaRPr lang="en-US"/>
          </a:p>
        </p:txBody>
      </p:sp>
    </p:spTree>
    <p:extLst>
      <p:ext uri="{BB962C8B-B14F-4D97-AF65-F5344CB8AC3E}">
        <p14:creationId xmlns:p14="http://schemas.microsoft.com/office/powerpoint/2010/main" val="249021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38D41-E8E7-6542-9F4D-468FD8B0CBE9}" type="slidenum">
              <a:rPr lang="en-US" smtClean="0"/>
              <a:t>12</a:t>
            </a:fld>
            <a:endParaRPr lang="en-US"/>
          </a:p>
        </p:txBody>
      </p:sp>
    </p:spTree>
    <p:extLst>
      <p:ext uri="{BB962C8B-B14F-4D97-AF65-F5344CB8AC3E}">
        <p14:creationId xmlns:p14="http://schemas.microsoft.com/office/powerpoint/2010/main" val="281954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holistic process.  At a minimal level, we have not admitted anyone with below a 3.2 GPA in their last two years.  For the TOEFL we haven’t admitted individuals below a 575.  For GRE there really isn’t any minimal requirement as scores are evaluated in the context of other information in the application.</a:t>
            </a:r>
          </a:p>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14</a:t>
            </a:fld>
            <a:endParaRPr lang="en-US"/>
          </a:p>
        </p:txBody>
      </p:sp>
    </p:spTree>
    <p:extLst>
      <p:ext uri="{BB962C8B-B14F-4D97-AF65-F5344CB8AC3E}">
        <p14:creationId xmlns:p14="http://schemas.microsoft.com/office/powerpoint/2010/main" val="143065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17</a:t>
            </a:fld>
            <a:endParaRPr lang="en-US"/>
          </a:p>
        </p:txBody>
      </p:sp>
    </p:spTree>
    <p:extLst>
      <p:ext uri="{BB962C8B-B14F-4D97-AF65-F5344CB8AC3E}">
        <p14:creationId xmlns:p14="http://schemas.microsoft.com/office/powerpoint/2010/main" val="29640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each grad student on the panel to intro themselves, their program, their year, and their primary research focus.</a:t>
            </a:r>
          </a:p>
          <a:p>
            <a:r>
              <a:rPr lang="en-US" dirty="0"/>
              <a:t>Ask students these questions and then if time open up – expect 3 on the panel so can ask only 1 or 2 for any question</a:t>
            </a:r>
          </a:p>
          <a:p>
            <a:endParaRPr lang="en-US" dirty="0"/>
          </a:p>
          <a:p>
            <a:pPr marL="228600" indent="-228600">
              <a:buAutoNum type="arabicPeriod"/>
            </a:pPr>
            <a:r>
              <a:rPr lang="en-US" dirty="0"/>
              <a:t>How would you describe a day in the life of a graduate student?</a:t>
            </a:r>
          </a:p>
          <a:p>
            <a:pPr marL="228600" indent="-228600">
              <a:buAutoNum type="arabicPeriod"/>
            </a:pPr>
            <a:r>
              <a:rPr lang="en-US" dirty="0"/>
              <a:t>What led you to apply to MSU and what do you like most about being here?</a:t>
            </a:r>
          </a:p>
          <a:p>
            <a:pPr marL="228600" indent="-228600">
              <a:buAutoNum type="arabicPeriod"/>
            </a:pPr>
            <a:r>
              <a:rPr lang="en-US" dirty="0"/>
              <a:t>What is life like in East Lansing?</a:t>
            </a:r>
          </a:p>
          <a:p>
            <a:pPr marL="228600" indent="-228600">
              <a:buAutoNum type="arabicPeriod"/>
            </a:pPr>
            <a:r>
              <a:rPr lang="en-US" dirty="0"/>
              <a:t>What are some of the challenges of graduate school and how do you address them?  (make sure to note these are not MSU specific??)</a:t>
            </a:r>
          </a:p>
        </p:txBody>
      </p:sp>
      <p:sp>
        <p:nvSpPr>
          <p:cNvPr id="4" name="Slide Number Placeholder 3"/>
          <p:cNvSpPr>
            <a:spLocks noGrp="1"/>
          </p:cNvSpPr>
          <p:nvPr>
            <p:ph type="sldNum" sz="quarter" idx="5"/>
          </p:nvPr>
        </p:nvSpPr>
        <p:spPr/>
        <p:txBody>
          <a:bodyPr/>
          <a:lstStyle/>
          <a:p>
            <a:fld id="{28DB152A-351D-4F8D-8DBC-ECD9CBADD0C2}" type="slidenum">
              <a:rPr lang="en-US" smtClean="0"/>
              <a:t>18</a:t>
            </a:fld>
            <a:endParaRPr lang="en-US"/>
          </a:p>
        </p:txBody>
      </p:sp>
    </p:spTree>
    <p:extLst>
      <p:ext uri="{BB962C8B-B14F-4D97-AF65-F5344CB8AC3E}">
        <p14:creationId xmlns:p14="http://schemas.microsoft.com/office/powerpoint/2010/main" val="17570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these links into chat as other useful resources</a:t>
            </a:r>
          </a:p>
          <a:p>
            <a:endParaRPr lang="en-US" dirty="0"/>
          </a:p>
          <a:p>
            <a:r>
              <a:rPr lang="en-US" dirty="0">
                <a:hlinkClick r:id="rId3"/>
              </a:rPr>
              <a:t>The Graduate School </a:t>
            </a:r>
            <a:endParaRPr lang="en-US" dirty="0"/>
          </a:p>
          <a:p>
            <a:r>
              <a:rPr lang="en-US" dirty="0">
                <a:hlinkClick r:id="rId4"/>
              </a:rPr>
              <a:t>College of Social Science</a:t>
            </a:r>
            <a:endParaRPr lang="en-US" dirty="0"/>
          </a:p>
          <a:p>
            <a:r>
              <a:rPr lang="en-US" dirty="0">
                <a:hlinkClick r:id="rId5"/>
              </a:rPr>
              <a:t>Office of Institutional Equity</a:t>
            </a:r>
            <a:endParaRPr lang="en-US" dirty="0"/>
          </a:p>
          <a:p>
            <a:r>
              <a:rPr lang="en-US" dirty="0">
                <a:hlinkClick r:id="rId6"/>
              </a:rPr>
              <a:t>Office of International Students &amp; Scholars </a:t>
            </a:r>
            <a:endParaRPr lang="en-US" dirty="0"/>
          </a:p>
          <a:p>
            <a:r>
              <a:rPr lang="en-US" dirty="0">
                <a:hlinkClick r:id="rId7"/>
              </a:rPr>
              <a:t>MSU DEI Plan</a:t>
            </a:r>
            <a:endParaRPr lang="en-US" dirty="0"/>
          </a:p>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19</a:t>
            </a:fld>
            <a:endParaRPr lang="en-US"/>
          </a:p>
        </p:txBody>
      </p:sp>
    </p:spTree>
    <p:extLst>
      <p:ext uri="{BB962C8B-B14F-4D97-AF65-F5344CB8AC3E}">
        <p14:creationId xmlns:p14="http://schemas.microsoft.com/office/powerpoint/2010/main" val="246455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2</a:t>
            </a:fld>
            <a:endParaRPr lang="en-US"/>
          </a:p>
        </p:txBody>
      </p:sp>
    </p:spTree>
    <p:extLst>
      <p:ext uri="{BB962C8B-B14F-4D97-AF65-F5344CB8AC3E}">
        <p14:creationId xmlns:p14="http://schemas.microsoft.com/office/powerpoint/2010/main" val="108066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polling function for a few quick questions:  (or if poll doesn’t work, type in chat)</a:t>
            </a:r>
          </a:p>
          <a:p>
            <a:endParaRPr lang="en-US" dirty="0"/>
          </a:p>
          <a:p>
            <a:r>
              <a:rPr lang="en-US" dirty="0"/>
              <a:t>Where are you from?</a:t>
            </a:r>
          </a:p>
          <a:p>
            <a:pPr marL="228600" indent="-228600">
              <a:buAutoNum type="arabicPeriod"/>
            </a:pPr>
            <a:r>
              <a:rPr lang="en-US" dirty="0"/>
              <a:t>Midwest  US  (ND, SD, MN, WI, OH, MI, IL, IA, NE, KS, MO, IN)</a:t>
            </a:r>
          </a:p>
          <a:p>
            <a:pPr marL="228600" indent="-228600">
              <a:buAutoNum type="arabicPeriod"/>
            </a:pPr>
            <a:r>
              <a:rPr lang="en-US" dirty="0"/>
              <a:t>Northeast US  (ME, NY, VT, PA, DE, MD, NJ, NH, CT, MA, RI)</a:t>
            </a:r>
          </a:p>
          <a:p>
            <a:pPr marL="228600" indent="-228600">
              <a:buAutoNum type="arabicPeriod"/>
            </a:pPr>
            <a:r>
              <a:rPr lang="en-US" dirty="0"/>
              <a:t>Southeast US  (KY, FL, AR, AL, LA, TN, VA, NC, SC, MS, WV, GA, DC)</a:t>
            </a:r>
          </a:p>
          <a:p>
            <a:pPr marL="228600" indent="-228600">
              <a:buAutoNum type="arabicPeriod"/>
            </a:pPr>
            <a:r>
              <a:rPr lang="en-US" dirty="0"/>
              <a:t>Western US  (CA, OR, WA, HI, AK, NV)</a:t>
            </a:r>
          </a:p>
          <a:p>
            <a:pPr marL="228600" indent="-228600">
              <a:buAutoNum type="arabicPeriod"/>
            </a:pPr>
            <a:r>
              <a:rPr lang="en-US" dirty="0"/>
              <a:t>Southwest US (AZ, TX, NM, OK)</a:t>
            </a:r>
          </a:p>
          <a:p>
            <a:pPr marL="228600" indent="-228600">
              <a:buAutoNum type="arabicPeriod"/>
            </a:pPr>
            <a:r>
              <a:rPr lang="en-US" dirty="0"/>
              <a:t>Mountain  US (CO, WY, UT, ID, MT)</a:t>
            </a:r>
          </a:p>
          <a:p>
            <a:pPr marL="228600" indent="-228600">
              <a:buAutoNum type="arabicPeriod"/>
            </a:pPr>
            <a:r>
              <a:rPr lang="en-US" dirty="0"/>
              <a:t>US Territories</a:t>
            </a:r>
          </a:p>
          <a:p>
            <a:pPr marL="228600" indent="-228600">
              <a:buAutoNum type="arabicPeriod"/>
            </a:pPr>
            <a:r>
              <a:rPr lang="en-US" dirty="0"/>
              <a:t>Outside US</a:t>
            </a:r>
          </a:p>
          <a:p>
            <a:endParaRPr lang="en-US" dirty="0"/>
          </a:p>
          <a:p>
            <a:r>
              <a:rPr lang="en-US" dirty="0"/>
              <a:t>What area are you interested in?</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3</a:t>
            </a:fld>
            <a:endParaRPr lang="en-US"/>
          </a:p>
        </p:txBody>
      </p:sp>
    </p:spTree>
    <p:extLst>
      <p:ext uri="{BB962C8B-B14F-4D97-AF65-F5344CB8AC3E}">
        <p14:creationId xmlns:p14="http://schemas.microsoft.com/office/powerpoint/2010/main" val="414905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Psychology Department consists of (approximately) fifty faculty members, 25-30 department and research staff members, and 60-75 graduate students during any given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Provide world-class scientific training</a:t>
            </a:r>
            <a:r>
              <a:rPr lang="en-US" sz="1200" dirty="0"/>
              <a:t>:  Students are trained to become outstanding scientists and thinkers through active and sustained scholarship. </a:t>
            </a:r>
            <a:br>
              <a:rPr lang="en-US" sz="1200" dirty="0"/>
            </a:br>
            <a:r>
              <a:rPr lang="en-US" sz="1200" u="sng" dirty="0"/>
              <a:t>Transcend traditional disciplinary boundaries</a:t>
            </a:r>
            <a:r>
              <a:rPr lang="en-US" sz="1200" dirty="0"/>
              <a:t>:  Students are encouraged to develop multidisciplinary expertise through collaborative engagement and debate.</a:t>
            </a:r>
            <a:br>
              <a:rPr lang="en-US" sz="1200" dirty="0"/>
            </a:br>
            <a:r>
              <a:rPr lang="en-US" sz="1200" u="sng" dirty="0"/>
              <a:t>Translate scientific knowledge into action</a:t>
            </a:r>
            <a:r>
              <a:rPr lang="en-US" sz="1200" dirty="0"/>
              <a:t>:  Students are trained to use scientific knowledge to generate solutions to individual and societal challenges.</a:t>
            </a:r>
            <a:endParaRPr lang="en-US" dirty="0"/>
          </a:p>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4</a:t>
            </a:fld>
            <a:endParaRPr lang="en-US"/>
          </a:p>
        </p:txBody>
      </p:sp>
    </p:spTree>
    <p:extLst>
      <p:ext uri="{BB962C8B-B14F-4D97-AF65-F5344CB8AC3E}">
        <p14:creationId xmlns:p14="http://schemas.microsoft.com/office/powerpoint/2010/main" val="306712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chat will provide links to campus virtual tours:</a:t>
            </a:r>
          </a:p>
          <a:p>
            <a:pPr marL="0" marR="0" algn="l">
              <a:lnSpc>
                <a:spcPts val="1575"/>
              </a:lnSpc>
              <a:spcBef>
                <a:spcPts val="0"/>
              </a:spcBef>
              <a:spcAft>
                <a:spcPts val="750"/>
              </a:spcAft>
            </a:pPr>
            <a:r>
              <a:rPr lang="en-US" sz="1200" b="0" i="0" u="none" strike="noStrike" dirty="0">
                <a:solidFill>
                  <a:srgbClr val="198838"/>
                </a:solidFill>
                <a:effectLst/>
                <a:latin typeface="Arial" panose="020B0604020202020204" pitchFamily="34" charset="0"/>
                <a:hlinkClick r:id="rId3"/>
              </a:rPr>
              <a:t>video tours of campus</a:t>
            </a:r>
            <a:r>
              <a:rPr lang="en-US" sz="1200" b="0" i="0" dirty="0">
                <a:solidFill>
                  <a:srgbClr val="333333"/>
                </a:solidFill>
                <a:effectLst/>
                <a:latin typeface="Arial" panose="020B0604020202020204" pitchFamily="34" charset="0"/>
              </a:rPr>
              <a:t>. </a:t>
            </a:r>
            <a:endParaRPr lang="en-US" dirty="0"/>
          </a:p>
          <a:p>
            <a:endParaRPr lang="en-US" dirty="0"/>
          </a:p>
          <a:p>
            <a:r>
              <a:rPr lang="en-US" dirty="0"/>
              <a:t>Also will share links to things in the community:</a:t>
            </a:r>
          </a:p>
          <a:p>
            <a:pPr algn="l"/>
            <a:r>
              <a:rPr lang="en-US" b="0" i="0" u="sng" dirty="0">
                <a:solidFill>
                  <a:srgbClr val="006FBF"/>
                </a:solidFill>
                <a:effectLst/>
                <a:latin typeface="Lato" panose="020F0502020204030203" pitchFamily="34" charset="0"/>
                <a:hlinkClick r:id="rId4" tooltip="Link to the City of East Lansing website; will open in a new window."/>
              </a:rPr>
              <a:t>City of East Lansing opens in new window</a:t>
            </a:r>
            <a:r>
              <a:rPr lang="en-US" b="0" i="0" dirty="0">
                <a:solidFill>
                  <a:srgbClr val="565A5C"/>
                </a:solidFill>
                <a:effectLst/>
                <a:latin typeface="Lato" panose="020F0502020204030203" pitchFamily="34" charset="0"/>
              </a:rPr>
              <a:t>: Everything about East Lansing from events and attractions to city government can be found here!</a:t>
            </a:r>
          </a:p>
          <a:p>
            <a:pPr algn="l"/>
            <a:r>
              <a:rPr lang="en-US" b="0" i="0" u="none" strike="noStrike" dirty="0">
                <a:solidFill>
                  <a:srgbClr val="006FBF"/>
                </a:solidFill>
                <a:effectLst/>
                <a:latin typeface="Lato" panose="020F0502020204030203" pitchFamily="34" charset="0"/>
                <a:hlinkClick r:id="rId5" tooltip="Link to the City of Lansing website; will open in a new window."/>
              </a:rPr>
              <a:t>City of Lansing opens in new window</a:t>
            </a:r>
            <a:r>
              <a:rPr lang="en-US" b="0" i="0" dirty="0">
                <a:solidFill>
                  <a:srgbClr val="565A5C"/>
                </a:solidFill>
                <a:effectLst/>
                <a:latin typeface="Lato" panose="020F0502020204030203" pitchFamily="34" charset="0"/>
              </a:rPr>
              <a:t>: Lansing’s official website. Get information from the mayor’s office, city council, the city clerk’s office, and stay updated on events happening throughout the City of Lansing.</a:t>
            </a:r>
          </a:p>
          <a:p>
            <a:pPr algn="l"/>
            <a:r>
              <a:rPr lang="en-US" b="0" i="0" u="none" strike="noStrike" dirty="0">
                <a:solidFill>
                  <a:srgbClr val="006FBF"/>
                </a:solidFill>
                <a:effectLst/>
                <a:latin typeface="Lato" panose="020F0502020204030203" pitchFamily="34" charset="0"/>
                <a:hlinkClick r:id="rId6" tooltip="Link to the Lansing Visitors Bureau website; will open in a new window."/>
              </a:rPr>
              <a:t>Lansing Visitors Bureau: opens in new window</a:t>
            </a:r>
            <a:r>
              <a:rPr lang="en-US" b="0" i="0" dirty="0">
                <a:solidFill>
                  <a:srgbClr val="565A5C"/>
                </a:solidFill>
                <a:effectLst/>
                <a:latin typeface="Lato" panose="020F0502020204030203" pitchFamily="34" charset="0"/>
              </a:rPr>
              <a:t> Great site for visitors and even residents who would like to see what’s going on in the area! Lists of things to do, nightlife, shopping, group tours, and more. This site will also help you find hotels in the area if you or someone you know is coming for a visit.</a:t>
            </a:r>
          </a:p>
          <a:p>
            <a:pPr algn="l"/>
            <a:r>
              <a:rPr lang="en-US" b="0" i="0" u="none" strike="noStrike" dirty="0">
                <a:solidFill>
                  <a:srgbClr val="006FBF"/>
                </a:solidFill>
                <a:effectLst/>
                <a:latin typeface="Lato" panose="020F0502020204030203" pitchFamily="34" charset="0"/>
                <a:hlinkClick r:id="rId7" tooltip="Link to the (Michigan) State News website; will open in a new window."/>
              </a:rPr>
              <a:t>State News opens in new window</a:t>
            </a:r>
            <a:r>
              <a:rPr lang="en-US" b="0" i="0" dirty="0">
                <a:solidFill>
                  <a:srgbClr val="565A5C"/>
                </a:solidFill>
                <a:effectLst/>
                <a:latin typeface="Lato" panose="020F0502020204030203" pitchFamily="34" charset="0"/>
              </a:rPr>
              <a:t>: The State News is the student-run newspaper of Michigan State University. Can be accessed for free in campus and local buildings and online.</a:t>
            </a:r>
          </a:p>
          <a:p>
            <a:pPr algn="l"/>
            <a:r>
              <a:rPr lang="en-US" b="0" i="0" u="none" strike="noStrike" dirty="0">
                <a:solidFill>
                  <a:srgbClr val="006FBF"/>
                </a:solidFill>
                <a:effectLst/>
                <a:latin typeface="Lato" panose="020F0502020204030203" pitchFamily="34" charset="0"/>
                <a:hlinkClick r:id="rId8" tooltip="Link to the Lansing City Pulse newspaper website; will open in a new window."/>
              </a:rPr>
              <a:t>City Pulse opens in new window</a:t>
            </a:r>
            <a:r>
              <a:rPr lang="en-US" b="0" i="0" dirty="0">
                <a:solidFill>
                  <a:srgbClr val="565A5C"/>
                </a:solidFill>
                <a:effectLst/>
                <a:latin typeface="Lato" panose="020F0502020204030203" pitchFamily="34" charset="0"/>
              </a:rPr>
              <a:t>: An “alternative” newspaper that features arts &amp; culture, local events and news. Can be accessed for free online and in select buildings on campus and in the community.</a:t>
            </a:r>
          </a:p>
          <a:p>
            <a:pPr algn="l"/>
            <a:r>
              <a:rPr lang="en-US" b="0" i="0" u="none" strike="noStrike" dirty="0">
                <a:solidFill>
                  <a:srgbClr val="006FBF"/>
                </a:solidFill>
                <a:effectLst/>
                <a:latin typeface="Lato" panose="020F0502020204030203" pitchFamily="34" charset="0"/>
                <a:hlinkClick r:id="rId9" tooltip="Link to the State of Michigan &quot;Pure Michigan&quot; website; will open in a new window."/>
              </a:rPr>
              <a:t>Pure Michigan opens in new window</a:t>
            </a:r>
            <a:r>
              <a:rPr lang="en-US" b="0" i="0" dirty="0">
                <a:solidFill>
                  <a:srgbClr val="565A5C"/>
                </a:solidFill>
                <a:effectLst/>
                <a:latin typeface="Lato" panose="020F0502020204030203" pitchFamily="34" charset="0"/>
              </a:rPr>
              <a:t>: Pure Michigan is a great place to find fun adventures, shopping and tourist destinations all right here within the State of Michigan.</a:t>
            </a:r>
          </a:p>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5</a:t>
            </a:fld>
            <a:endParaRPr lang="en-US"/>
          </a:p>
        </p:txBody>
      </p:sp>
    </p:spTree>
    <p:extLst>
      <p:ext uri="{BB962C8B-B14F-4D97-AF65-F5344CB8AC3E}">
        <p14:creationId xmlns:p14="http://schemas.microsoft.com/office/powerpoint/2010/main" val="24972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You will have a primary home within one of these Areas, but it is important to note that you are first and foremost a graduate student within the Department of Psychology.  Although the work you do to attain your MA and PhD degrees will focus on one of these sub-disciplines, the degrees themselves are degrees in Psychology ultimately conferred by Michigan State University. </a:t>
            </a:r>
          </a:p>
          <a:p>
            <a:endParaRPr lang="en-US"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8DB152A-351D-4F8D-8DBC-ECD9CBADD0C2}" type="slidenum">
              <a:rPr lang="en-US" smtClean="0"/>
              <a:t>6</a:t>
            </a:fld>
            <a:endParaRPr lang="en-US"/>
          </a:p>
        </p:txBody>
      </p:sp>
    </p:spTree>
    <p:extLst>
      <p:ext uri="{BB962C8B-B14F-4D97-AF65-F5344CB8AC3E}">
        <p14:creationId xmlns:p14="http://schemas.microsoft.com/office/powerpoint/2010/main" val="296732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Gotham SSm A"/>
              </a:rPr>
              <a:t>One important piece of information is that we do not offer terminal masters degrees, and we do not offer an online PhD program for any of the 6 programs in our department. Students enter the program with the intent of earning their PhD, and earn a Masters along the way.  You might also already have a masters degree from elsewhere and enter into the PhD program.</a:t>
            </a:r>
          </a:p>
          <a:p>
            <a:endParaRPr lang="en-US" b="0" i="0" dirty="0">
              <a:solidFill>
                <a:srgbClr val="444444"/>
              </a:solidFill>
              <a:effectLst/>
              <a:latin typeface="Gotham SSm 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The graduate program is individualized to allow you, working with your Guidance Committee, to shape a program of study that is broad in scope yet consistent with your specific interests. The expectation for our program is that all MA and PhD requirements can be completed in a 5-year period.  The one exception is the Clinical Science Area for which students are required to complete a year-long internship after their 5</a:t>
            </a:r>
            <a:r>
              <a:rPr lang="en-US" b="0" i="0" baseline="30000" dirty="0">
                <a:solidFill>
                  <a:srgbClr val="000000"/>
                </a:solidFill>
                <a:effectLst/>
                <a:latin typeface="Calibri" panose="020F0502020204030204" pitchFamily="34" charset="0"/>
              </a:rPr>
              <a:t>th</a:t>
            </a:r>
            <a:r>
              <a:rPr lang="en-US" b="0" i="0" dirty="0">
                <a:solidFill>
                  <a:srgbClr val="000000"/>
                </a:solidFill>
                <a:effectLst/>
                <a:latin typeface="Calibri" panose="020F0502020204030204" pitchFamily="34" charset="0"/>
              </a:rPr>
              <a:t> year at MSU.</a:t>
            </a:r>
            <a:endParaRPr lang="en-US" dirty="0"/>
          </a:p>
          <a:p>
            <a:r>
              <a:rPr lang="en-US" b="0" i="0" dirty="0" err="1">
                <a:solidFill>
                  <a:srgbClr val="444444"/>
                </a:solidFill>
                <a:effectLst/>
                <a:latin typeface="Gotham SSm A"/>
              </a:rPr>
              <a:t>rs</a:t>
            </a:r>
            <a:r>
              <a:rPr lang="en-US" b="0" i="0" dirty="0">
                <a:solidFill>
                  <a:srgbClr val="444444"/>
                </a:solidFill>
                <a:effectLst/>
                <a:latin typeface="Gotham SSm A"/>
              </a:rPr>
              <a:t> degree while working towards the PhD.</a:t>
            </a:r>
          </a:p>
          <a:p>
            <a:endParaRPr lang="en-US" b="0" i="0" dirty="0">
              <a:solidFill>
                <a:srgbClr val="444444"/>
              </a:solidFill>
              <a:effectLst/>
              <a:latin typeface="Gotham SSm A"/>
            </a:endParaRPr>
          </a:p>
          <a:p>
            <a:r>
              <a:rPr lang="en-US" b="0" i="0" dirty="0">
                <a:solidFill>
                  <a:srgbClr val="444444"/>
                </a:solidFill>
                <a:effectLst/>
                <a:latin typeface="Gotham SSm A"/>
              </a:rPr>
              <a:t>We will have a graduate student panel coming up that will give you a better sense of “what a day in the life of a graduate student” is like at MSU</a:t>
            </a:r>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7</a:t>
            </a:fld>
            <a:endParaRPr lang="en-US"/>
          </a:p>
        </p:txBody>
      </p:sp>
    </p:spTree>
    <p:extLst>
      <p:ext uri="{BB962C8B-B14F-4D97-AF65-F5344CB8AC3E}">
        <p14:creationId xmlns:p14="http://schemas.microsoft.com/office/powerpoint/2010/main" val="111423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8</a:t>
            </a:fld>
            <a:endParaRPr lang="en-US"/>
          </a:p>
        </p:txBody>
      </p:sp>
    </p:spTree>
    <p:extLst>
      <p:ext uri="{BB962C8B-B14F-4D97-AF65-F5344CB8AC3E}">
        <p14:creationId xmlns:p14="http://schemas.microsoft.com/office/powerpoint/2010/main" val="319087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 Lansing comes in a 91.5  where 100 is the national average….</a:t>
            </a:r>
          </a:p>
          <a:p>
            <a:endParaRPr lang="en-US" dirty="0"/>
          </a:p>
          <a:p>
            <a:r>
              <a:rPr lang="en-US" dirty="0"/>
              <a:t>Current assistantship rates for those without a masters entering are $1074 biweekly pay</a:t>
            </a:r>
          </a:p>
          <a:p>
            <a:endParaRPr lang="en-US" dirty="0"/>
          </a:p>
          <a:p>
            <a:r>
              <a:rPr lang="en-US" dirty="0"/>
              <a:t>Graduate School Funding: https://grad.msu.edu/funding</a:t>
            </a:r>
          </a:p>
          <a:p>
            <a:endParaRPr lang="en-US" dirty="0"/>
          </a:p>
          <a:p>
            <a:r>
              <a:rPr lang="en-US" dirty="0"/>
              <a:t>Put health care weblink in chat   http://www.hr.msu.edu/students. Html</a:t>
            </a:r>
          </a:p>
          <a:p>
            <a:endParaRPr lang="en-US" dirty="0"/>
          </a:p>
          <a:p>
            <a:endParaRPr lang="en-US" dirty="0"/>
          </a:p>
        </p:txBody>
      </p:sp>
      <p:sp>
        <p:nvSpPr>
          <p:cNvPr id="4" name="Slide Number Placeholder 3"/>
          <p:cNvSpPr>
            <a:spLocks noGrp="1"/>
          </p:cNvSpPr>
          <p:nvPr>
            <p:ph type="sldNum" sz="quarter" idx="5"/>
          </p:nvPr>
        </p:nvSpPr>
        <p:spPr/>
        <p:txBody>
          <a:bodyPr/>
          <a:lstStyle/>
          <a:p>
            <a:fld id="{28DB152A-351D-4F8D-8DBC-ECD9CBADD0C2}" type="slidenum">
              <a:rPr lang="en-US" smtClean="0"/>
              <a:t>9</a:t>
            </a:fld>
            <a:endParaRPr lang="en-US"/>
          </a:p>
        </p:txBody>
      </p:sp>
    </p:spTree>
    <p:extLst>
      <p:ext uri="{BB962C8B-B14F-4D97-AF65-F5344CB8AC3E}">
        <p14:creationId xmlns:p14="http://schemas.microsoft.com/office/powerpoint/2010/main" val="2472217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8453B"/>
        </a:solidFill>
        <a:effectLst/>
      </p:bgPr>
    </p:bg>
    <p:spTree>
      <p:nvGrpSpPr>
        <p:cNvPr id="1" name=""/>
        <p:cNvGrpSpPr/>
        <p:nvPr/>
      </p:nvGrpSpPr>
      <p:grpSpPr>
        <a:xfrm>
          <a:off x="0" y="0"/>
          <a:ext cx="0" cy="0"/>
          <a:chOff x="0" y="0"/>
          <a:chExt cx="0" cy="0"/>
        </a:xfrm>
      </p:grpSpPr>
      <p:pic>
        <p:nvPicPr>
          <p:cNvPr id="5" name="Picture 4" descr="Spartan WILL helmet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513" y="369146"/>
            <a:ext cx="4564024" cy="1392982"/>
          </a:xfrm>
          <a:prstGeom prst="rect">
            <a:avLst/>
          </a:prstGeom>
        </p:spPr>
      </p:pic>
      <p:sp>
        <p:nvSpPr>
          <p:cNvPr id="7" name="Title 6"/>
          <p:cNvSpPr>
            <a:spLocks noGrp="1"/>
          </p:cNvSpPr>
          <p:nvPr>
            <p:ph type="title" hasCustomPrompt="1"/>
          </p:nvPr>
        </p:nvSpPr>
        <p:spPr>
          <a:xfrm>
            <a:off x="609600" y="3089836"/>
            <a:ext cx="10972800" cy="1143000"/>
          </a:xfrm>
          <a:prstGeom prst="rect">
            <a:avLst/>
          </a:prstGeom>
        </p:spPr>
        <p:txBody>
          <a:bodyPr vert="horz"/>
          <a:lstStyle>
            <a:lvl1pPr>
              <a:defRPr baseline="0">
                <a:solidFill>
                  <a:srgbClr val="FFFFFF"/>
                </a:solidFill>
              </a:defRPr>
            </a:lvl1pPr>
          </a:lstStyle>
          <a:p>
            <a:r>
              <a:rPr lang="en-US" dirty="0"/>
              <a:t>CLICK TO ADD TITLE</a:t>
            </a:r>
          </a:p>
        </p:txBody>
      </p:sp>
    </p:spTree>
    <p:extLst>
      <p:ext uri="{BB962C8B-B14F-4D97-AF65-F5344CB8AC3E}">
        <p14:creationId xmlns:p14="http://schemas.microsoft.com/office/powerpoint/2010/main" val="23676476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9/23/2024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29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9/23/2024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55569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9/23/2024</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675830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MSU web type treat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1" y="6565900"/>
            <a:ext cx="2478616"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914400" y="3039566"/>
            <a:ext cx="10363200" cy="2102356"/>
          </a:xfrm>
          <a:prstGeom prst="rect">
            <a:avLst/>
          </a:prstGeom>
        </p:spPr>
        <p:txBody>
          <a:bodyPr>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9268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1" i="0" baseline="0">
                <a:ln>
                  <a:noFill/>
                </a:ln>
                <a:solidFill>
                  <a:srgbClr val="18453B"/>
                </a:solidFill>
                <a:latin typeface="+mn-lt"/>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914400" y="3039566"/>
            <a:ext cx="10363200" cy="2102356"/>
          </a:xfrm>
          <a:prstGeom prst="rect">
            <a:avLst/>
          </a:prstGeom>
        </p:spPr>
        <p:txBody>
          <a:bodyPr>
            <a:normAutofit/>
          </a:bodyPr>
          <a:lstStyle>
            <a:lvl1pPr marL="0" indent="0" algn="l">
              <a:buNone/>
              <a:defRPr sz="2400" b="0"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Michigan State University logo">
            <a:extLst>
              <a:ext uri="{FF2B5EF4-FFF2-40B4-BE49-F238E27FC236}">
                <a16:creationId xmlns:a16="http://schemas.microsoft.com/office/drawing/2014/main" id="{CC3E150B-781B-B445-A6EB-4CB7D5364778}"/>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124614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85837"/>
            <a:ext cx="10972800" cy="480233"/>
          </a:xfrm>
          <a:prstGeom prst="rect">
            <a:avLst/>
          </a:prstGeom>
        </p:spPr>
        <p:txBody>
          <a:bodyPr>
            <a:normAutofit/>
          </a:bodyPr>
          <a:lstStyle>
            <a:lvl1pPr algn="l">
              <a:defRPr sz="36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866971"/>
            <a:ext cx="10972800" cy="4066495"/>
          </a:xfrm>
          <a:prstGeom prst="rect">
            <a:avLst/>
          </a:prstGeom>
        </p:spPr>
        <p:txBody>
          <a:bodyPr/>
          <a:lstStyle>
            <a:lvl1pPr marL="457200" indent="-457200" algn="l">
              <a:buClr>
                <a:srgbClr val="18453B"/>
              </a:buClr>
              <a:buFont typeface="Arial"/>
              <a:buChar char="•"/>
              <a:defRPr sz="2800" b="0" i="0">
                <a:solidFill>
                  <a:srgbClr val="595959"/>
                </a:solidFill>
                <a:latin typeface="Arial"/>
                <a:cs typeface="Arial"/>
              </a:defRPr>
            </a:lvl1pPr>
            <a:lvl2pPr marL="742950" indent="-285750" algn="l">
              <a:buClr>
                <a:schemeClr val="tx1">
                  <a:lumMod val="75000"/>
                  <a:lumOff val="25000"/>
                </a:schemeClr>
              </a:buClr>
              <a:buSzPct val="85000"/>
              <a:buFont typeface="Arial"/>
              <a:buChar char="•"/>
              <a:defRPr sz="2400" b="0" i="0">
                <a:solidFill>
                  <a:srgbClr val="595959"/>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2900C74D-106F-D349-A22E-CB1F65014357}"/>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0911285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SzPct val="85000"/>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6314795" y="2059668"/>
            <a:ext cx="5267605" cy="4296682"/>
          </a:xfrm>
          <a:prstGeom prst="rect">
            <a:avLst/>
          </a:prstGeom>
        </p:spPr>
        <p:txBody>
          <a:bodyPr/>
          <a:lstStyle>
            <a:lvl1pPr marL="457200" indent="-457200" algn="l">
              <a:buClr>
                <a:schemeClr val="tx1">
                  <a:lumMod val="75000"/>
                  <a:lumOff val="25000"/>
                </a:schemeClr>
              </a:buClr>
              <a:buFont typeface="Wingdings" charset="2"/>
              <a:buChar char="§"/>
              <a:defRPr sz="2800" b="0" i="0">
                <a:solidFill>
                  <a:schemeClr val="tx1">
                    <a:lumMod val="65000"/>
                    <a:lumOff val="35000"/>
                  </a:schemeClr>
                </a:solidFill>
                <a:latin typeface="Arial"/>
                <a:cs typeface="Arial"/>
              </a:defRPr>
            </a:lvl1pPr>
            <a:lvl2pPr marL="800100" indent="-342900" algn="l">
              <a:buClr>
                <a:schemeClr val="tx1">
                  <a:lumMod val="75000"/>
                  <a:lumOff val="25000"/>
                </a:schemeClr>
              </a:buClr>
              <a:buFont typeface="Wingdings" charset="2"/>
              <a:buChar char="§"/>
              <a:defRPr sz="2400" b="0" i="0">
                <a:solidFill>
                  <a:schemeClr val="tx1">
                    <a:lumMod val="65000"/>
                    <a:lumOff val="3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D0A8D5D8-8239-364A-8058-8D7E23E46539}"/>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5966113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2081012"/>
            <a:ext cx="10972800" cy="4024165"/>
          </a:xfrm>
          <a:prstGeom prst="rect">
            <a:avLst/>
          </a:prstGeom>
        </p:spPr>
        <p:txBody>
          <a:bodyPr/>
          <a:lstStyle>
            <a:lvl1pPr marL="0" indent="0" algn="l">
              <a:buClr>
                <a:schemeClr val="tx1">
                  <a:lumMod val="75000"/>
                  <a:lumOff val="25000"/>
                </a:schemeClr>
              </a:buClr>
              <a:buFontTx/>
              <a:buNone/>
              <a:defRPr sz="24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2000" b="0" i="0">
                <a:solidFill>
                  <a:schemeClr val="tx1">
                    <a:lumMod val="75000"/>
                    <a:lumOff val="2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882DF71A-F001-7049-9475-A2CF4AEB05A9}"/>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1409325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74905"/>
            <a:ext cx="10972800" cy="4419600"/>
          </a:xfrm>
          <a:prstGeom prst="rect">
            <a:avLst/>
          </a:prstGeom>
        </p:spPr>
        <p:txBody>
          <a:bodyPr/>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Arial"/>
                <a:cs typeface="Arial"/>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Arial"/>
                <a:cs typeface="Arial"/>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Michigan State University logo">
            <a:extLst>
              <a:ext uri="{FF2B5EF4-FFF2-40B4-BE49-F238E27FC236}">
                <a16:creationId xmlns:a16="http://schemas.microsoft.com/office/drawing/2014/main" id="{179F5A0D-7829-3E49-AEE1-EB5F442AD37B}"/>
              </a:ext>
            </a:extLst>
          </p:cNvPr>
          <p:cNvPicPr>
            <a:picLocks noChangeAspect="1"/>
          </p:cNvPicPr>
          <p:nvPr/>
        </p:nvPicPr>
        <p:blipFill>
          <a:blip r:embed="rId3"/>
          <a:stretch>
            <a:fillRect/>
          </a:stretch>
        </p:blipFill>
        <p:spPr>
          <a:xfrm>
            <a:off x="4857751" y="6544690"/>
            <a:ext cx="2478616" cy="156925"/>
          </a:xfrm>
          <a:prstGeom prst="rect">
            <a:avLst/>
          </a:prstGeom>
        </p:spPr>
      </p:pic>
    </p:spTree>
    <p:extLst>
      <p:ext uri="{BB962C8B-B14F-4D97-AF65-F5344CB8AC3E}">
        <p14:creationId xmlns:p14="http://schemas.microsoft.com/office/powerpoint/2010/main" val="20074607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9507" y="1564720"/>
            <a:ext cx="6142892"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5439507" y="2866685"/>
            <a:ext cx="6142893" cy="3065193"/>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D803B8FA-BCB0-5D4D-9E0C-8594CF5A2264}" type="datetime1">
              <a:rPr lang="en-US" smtClean="0"/>
              <a:pPr>
                <a:defRPr/>
              </a:pPr>
              <a:t>9/23/2024</a:t>
            </a:fld>
            <a:endParaRPr lang="en-US"/>
          </a:p>
        </p:txBody>
      </p:sp>
      <p:sp>
        <p:nvSpPr>
          <p:cNvPr id="5" name="Footer Placeholder 4"/>
          <p:cNvSpPr>
            <a:spLocks noGrp="1"/>
          </p:cNvSpPr>
          <p:nvPr>
            <p:ph type="ftr" sz="quarter" idx="11"/>
          </p:nvPr>
        </p:nvSpPr>
        <p:spPr/>
        <p:txBody>
          <a:bodyPr/>
          <a:lstStyle>
            <a:lvl1pPr>
              <a:defRPr b="0" i="0">
                <a:solidFill>
                  <a:schemeClr val="tx1"/>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205D934E-3E61-264D-8682-F58928E18B84}" type="slidenum">
              <a:rPr lang="en-US" smtClean="0"/>
              <a:pPr>
                <a:defRPr/>
              </a:pPr>
              <a:t>‹#›</a:t>
            </a:fld>
            <a:endParaRPr lang="en-US"/>
          </a:p>
        </p:txBody>
      </p:sp>
    </p:spTree>
    <p:extLst>
      <p:ext uri="{BB962C8B-B14F-4D97-AF65-F5344CB8AC3E}">
        <p14:creationId xmlns:p14="http://schemas.microsoft.com/office/powerpoint/2010/main" val="294988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9/23/2024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347814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9/23/2024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166534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descr="Spartan helmet graphic with text that reads Spartans Wil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9513" y="369146"/>
            <a:ext cx="4564024" cy="1392982"/>
          </a:xfrm>
          <a:prstGeom prst="rect">
            <a:avLst/>
          </a:prstGeom>
        </p:spPr>
      </p:pic>
    </p:spTree>
    <p:extLst>
      <p:ext uri="{BB962C8B-B14F-4D97-AF65-F5344CB8AC3E}">
        <p14:creationId xmlns:p14="http://schemas.microsoft.com/office/powerpoint/2010/main" val="759478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algn="ctr" defTabSz="457200" rtl="0" eaLnBrk="1" fontAlgn="base" hangingPunct="1">
        <a:spcBef>
          <a:spcPct val="20000"/>
        </a:spcBef>
        <a:spcAft>
          <a:spcPct val="0"/>
        </a:spcAft>
        <a:defRPr sz="4000" b="1"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Gotham Book"/>
                <a:ea typeface="+mn-ea"/>
                <a:cs typeface="+mn-cs"/>
              </a:defRPr>
            </a:lvl1pPr>
          </a:lstStyle>
          <a:p>
            <a:pPr>
              <a:defRPr/>
            </a:pPr>
            <a:fld id="{FB44CCF9-D185-2447-94DE-2F097F7C2422}" type="datetime1">
              <a:rPr lang="en-US"/>
              <a:pPr>
                <a:defRPr/>
              </a:pPr>
              <a:t>9/23/2024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1675359894"/>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14000"/>
            <a:lum/>
          </a:blip>
          <a:srcRect/>
          <a:stretch>
            <a:fillRect/>
          </a:stretch>
        </a:blipFill>
        <a:effectLst/>
      </p:bgPr>
    </p:bg>
    <p:spTree>
      <p:nvGrpSpPr>
        <p:cNvPr id="1" name=""/>
        <p:cNvGrpSpPr/>
        <p:nvPr/>
      </p:nvGrpSpPr>
      <p:grpSpPr>
        <a:xfrm>
          <a:off x="0" y="0"/>
          <a:ext cx="0" cy="0"/>
          <a:chOff x="0" y="0"/>
          <a:chExt cx="0" cy="0"/>
        </a:xfrm>
      </p:grpSpPr>
      <p:grpSp>
        <p:nvGrpSpPr>
          <p:cNvPr id="2" name="Masthead">
            <a:extLst>
              <a:ext uri="{FF2B5EF4-FFF2-40B4-BE49-F238E27FC236}">
                <a16:creationId xmlns:a16="http://schemas.microsoft.com/office/drawing/2014/main" id="{C8DBA5D5-0209-C94B-99BC-B3F77BEE93F9}"/>
              </a:ext>
            </a:extLst>
          </p:cNvPr>
          <p:cNvGrpSpPr/>
          <p:nvPr/>
        </p:nvGrpSpPr>
        <p:grpSpPr>
          <a:xfrm>
            <a:off x="0" y="-1"/>
            <a:ext cx="12192000" cy="572589"/>
            <a:chOff x="0" y="-1"/>
            <a:chExt cx="9144000" cy="572589"/>
          </a:xfrm>
        </p:grpSpPr>
        <p:sp>
          <p:nvSpPr>
            <p:cNvPr id="13" name="Rectangle 12">
              <a:extLst>
                <a:ext uri="{FF2B5EF4-FFF2-40B4-BE49-F238E27FC236}">
                  <a16:creationId xmlns:a16="http://schemas.microsoft.com/office/drawing/2014/main" id="{F0EAC73F-8000-9D48-B1F7-88AD63C314D1}"/>
                </a:ext>
                <a:ext uri="{C183D7F6-B498-43B3-948B-1728B52AA6E4}">
                  <adec:decorative xmlns:adec="http://schemas.microsoft.com/office/drawing/2017/decorative" val="1"/>
                </a:ext>
              </a:extLst>
            </p:cNvPr>
            <p:cNvSpPr/>
            <p:nvPr userDrawn="1"/>
          </p:nvSpPr>
          <p:spPr>
            <a:xfrm>
              <a:off x="0" y="-1"/>
              <a:ext cx="9144000" cy="136525"/>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descr="Michigan State University logo">
              <a:extLst>
                <a:ext uri="{FF2B5EF4-FFF2-40B4-BE49-F238E27FC236}">
                  <a16:creationId xmlns:a16="http://schemas.microsoft.com/office/drawing/2014/main" id="{B4C3FFAF-5D42-C347-9299-CC7C5EE8D206}"/>
                </a:ext>
              </a:extLst>
            </p:cNvPr>
            <p:cNvPicPr>
              <a:picLocks noChangeAspect="1"/>
            </p:cNvPicPr>
            <p:nvPr userDrawn="1"/>
          </p:nvPicPr>
          <p:blipFill>
            <a:blip r:embed="rId8"/>
            <a:stretch>
              <a:fillRect/>
            </a:stretch>
          </p:blipFill>
          <p:spPr>
            <a:xfrm>
              <a:off x="5640038" y="289664"/>
              <a:ext cx="3351561" cy="282924"/>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9/23/2024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19354175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7"/>
          <p:cNvSpPr>
            <a:spLocks noGrp="1"/>
          </p:cNvSpPr>
          <p:nvPr>
            <p:ph type="body" idx="1"/>
          </p:nvPr>
        </p:nvSpPr>
        <p:spPr bwMode="auto">
          <a:xfrm>
            <a:off x="736601" y="2720975"/>
            <a:ext cx="10716684"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TITLE</a:t>
            </a:r>
          </a:p>
        </p:txBody>
      </p:sp>
      <p:pic>
        <p:nvPicPr>
          <p:cNvPr id="1027" name="Picture 4" descr="MSU SW type treat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9867" y="431801"/>
            <a:ext cx="4991100"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656731"/>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algn="ctr" defTabSz="457200" rtl="0" eaLnBrk="1" fontAlgn="base" hangingPunct="1">
        <a:spcBef>
          <a:spcPct val="20000"/>
        </a:spcBef>
        <a:spcAft>
          <a:spcPct val="0"/>
        </a:spcAft>
        <a:defRPr sz="4000" b="1" kern="1200">
          <a:solidFill>
            <a:srgbClr val="064339"/>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psychology.msu.edu/_assets/pdfs/grads-prospective/gradapplicationguidance.pdf" TargetMode="External"/><Relationship Id="rId2" Type="http://schemas.openxmlformats.org/officeDocument/2006/relationships/hyperlink" Target="https://admissions.msu.edu/apply/graduate-students" TargetMode="External"/><Relationship Id="rId1" Type="http://schemas.openxmlformats.org/officeDocument/2006/relationships/slideLayout" Target="../slideLayouts/slideLayout2.xml"/><Relationship Id="rId4" Type="http://schemas.openxmlformats.org/officeDocument/2006/relationships/hyperlink" Target="https://grad.msu.edu/internationalapplican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242-3286-414A-8E6B-C9A85568EAE4}"/>
              </a:ext>
            </a:extLst>
          </p:cNvPr>
          <p:cNvSpPr>
            <a:spLocks noGrp="1"/>
          </p:cNvSpPr>
          <p:nvPr>
            <p:ph type="ctrTitle"/>
          </p:nvPr>
        </p:nvSpPr>
        <p:spPr/>
        <p:txBody>
          <a:bodyPr/>
          <a:lstStyle/>
          <a:p>
            <a:r>
              <a:rPr lang="en-US" dirty="0"/>
              <a:t>Michigan State University</a:t>
            </a:r>
            <a:br>
              <a:rPr lang="en-US" dirty="0"/>
            </a:br>
            <a:r>
              <a:rPr lang="en-US" dirty="0"/>
              <a:t>Psychology Graduate Program</a:t>
            </a:r>
          </a:p>
        </p:txBody>
      </p:sp>
      <p:sp>
        <p:nvSpPr>
          <p:cNvPr id="3" name="Subtitle 2">
            <a:extLst>
              <a:ext uri="{FF2B5EF4-FFF2-40B4-BE49-F238E27FC236}">
                <a16:creationId xmlns:a16="http://schemas.microsoft.com/office/drawing/2014/main" id="{1CA76271-14D8-D348-ADF0-E934324DF6EB}"/>
              </a:ext>
            </a:extLst>
          </p:cNvPr>
          <p:cNvSpPr>
            <a:spLocks noGrp="1"/>
          </p:cNvSpPr>
          <p:nvPr>
            <p:ph type="subTitle" idx="1"/>
          </p:nvPr>
        </p:nvSpPr>
        <p:spPr>
          <a:xfrm>
            <a:off x="5439507" y="3728621"/>
            <a:ext cx="6142893" cy="2203257"/>
          </a:xfrm>
        </p:spPr>
        <p:txBody>
          <a:bodyPr/>
          <a:lstStyle/>
          <a:p>
            <a:r>
              <a:rPr lang="en-US" dirty="0"/>
              <a:t>Information Session</a:t>
            </a:r>
          </a:p>
          <a:p>
            <a:endParaRPr lang="en-US" dirty="0"/>
          </a:p>
          <a:p>
            <a:endParaRPr lang="en-US" dirty="0"/>
          </a:p>
        </p:txBody>
      </p:sp>
    </p:spTree>
    <p:extLst>
      <p:ext uri="{BB962C8B-B14F-4D97-AF65-F5344CB8AC3E}">
        <p14:creationId xmlns:p14="http://schemas.microsoft.com/office/powerpoint/2010/main" val="304176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07D3-9581-FE41-8403-65F65301B0F8}"/>
              </a:ext>
            </a:extLst>
          </p:cNvPr>
          <p:cNvSpPr>
            <a:spLocks noGrp="1"/>
          </p:cNvSpPr>
          <p:nvPr>
            <p:ph type="ctrTitle"/>
          </p:nvPr>
        </p:nvSpPr>
        <p:spPr>
          <a:xfrm>
            <a:off x="1882346" y="1568205"/>
            <a:ext cx="8198708" cy="1301965"/>
          </a:xfrm>
        </p:spPr>
        <p:txBody>
          <a:bodyPr/>
          <a:lstStyle/>
          <a:p>
            <a:pPr algn="ctr"/>
            <a:r>
              <a:rPr lang="en-US" dirty="0"/>
              <a:t>Basic information about our PhD program</a:t>
            </a:r>
          </a:p>
        </p:txBody>
      </p:sp>
      <p:sp>
        <p:nvSpPr>
          <p:cNvPr id="3" name="Subtitle 2">
            <a:extLst>
              <a:ext uri="{FF2B5EF4-FFF2-40B4-BE49-F238E27FC236}">
                <a16:creationId xmlns:a16="http://schemas.microsoft.com/office/drawing/2014/main" id="{5503B066-D3E6-C045-B32B-89318C49AD74}"/>
              </a:ext>
            </a:extLst>
          </p:cNvPr>
          <p:cNvSpPr>
            <a:spLocks noGrp="1"/>
          </p:cNvSpPr>
          <p:nvPr>
            <p:ph type="subTitle" idx="1"/>
          </p:nvPr>
        </p:nvSpPr>
        <p:spPr>
          <a:xfrm>
            <a:off x="1000897" y="3039566"/>
            <a:ext cx="10330249" cy="2743396"/>
          </a:xfrm>
        </p:spPr>
        <p:txBody>
          <a:bodyPr>
            <a:normAutofit lnSpcReduction="10000"/>
          </a:bodyPr>
          <a:lstStyle/>
          <a:p>
            <a:r>
              <a:rPr lang="en-US" sz="4000" b="1" dirty="0"/>
              <a:t>ENTERING WITH A MA</a:t>
            </a:r>
          </a:p>
          <a:p>
            <a:r>
              <a:rPr lang="en-US" sz="4000" b="1" dirty="0"/>
              <a:t>EARNING A MA DURING THE PHD PROGAM</a:t>
            </a:r>
          </a:p>
          <a:p>
            <a:r>
              <a:rPr lang="en-US" sz="4000" b="1" dirty="0"/>
              <a:t>COURSE WAIVERS</a:t>
            </a:r>
          </a:p>
          <a:p>
            <a:endParaRPr lang="en-US" b="1" dirty="0"/>
          </a:p>
          <a:p>
            <a:endParaRPr lang="en-US" b="1" dirty="0"/>
          </a:p>
        </p:txBody>
      </p:sp>
    </p:spTree>
    <p:extLst>
      <p:ext uri="{BB962C8B-B14F-4D97-AF65-F5344CB8AC3E}">
        <p14:creationId xmlns:p14="http://schemas.microsoft.com/office/powerpoint/2010/main" val="41012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What kind of applicant are you looking for? </a:t>
            </a:r>
          </a:p>
        </p:txBody>
      </p:sp>
      <p:sp>
        <p:nvSpPr>
          <p:cNvPr id="3" name="Content Placeholder 2"/>
          <p:cNvSpPr>
            <a:spLocks noGrp="1"/>
          </p:cNvSpPr>
          <p:nvPr>
            <p:ph idx="1"/>
          </p:nvPr>
        </p:nvSpPr>
        <p:spPr>
          <a:xfrm>
            <a:off x="609601" y="2059668"/>
            <a:ext cx="4679092" cy="1536148"/>
          </a:xfrm>
        </p:spPr>
        <p:txBody>
          <a:bodyPr>
            <a:normAutofit/>
          </a:bodyPr>
          <a:lstStyle/>
          <a:p>
            <a:pPr marL="0" indent="0">
              <a:buNone/>
            </a:pPr>
            <a:r>
              <a:rPr lang="en-US" dirty="0"/>
              <a:t>PhD is a </a:t>
            </a:r>
            <a:r>
              <a:rPr lang="en-US" i="1" dirty="0"/>
              <a:t>research </a:t>
            </a:r>
            <a:r>
              <a:rPr lang="en-US" dirty="0"/>
              <a:t>degree</a:t>
            </a:r>
          </a:p>
        </p:txBody>
      </p:sp>
      <p:graphicFrame>
        <p:nvGraphicFramePr>
          <p:cNvPr id="5" name="Content Placeholder 4">
            <a:extLst>
              <a:ext uri="{FF2B5EF4-FFF2-40B4-BE49-F238E27FC236}">
                <a16:creationId xmlns:a16="http://schemas.microsoft.com/office/drawing/2014/main" id="{064AB9AC-C9FF-4B2A-9BF4-AE50356658BF}"/>
              </a:ext>
            </a:extLst>
          </p:cNvPr>
          <p:cNvGraphicFramePr>
            <a:graphicFrameLocks noGrp="1"/>
          </p:cNvGraphicFramePr>
          <p:nvPr>
            <p:ph idx="13"/>
            <p:extLst>
              <p:ext uri="{D42A27DB-BD31-4B8C-83A1-F6EECF244321}">
                <p14:modId xmlns:p14="http://schemas.microsoft.com/office/powerpoint/2010/main" val="455796988"/>
              </p:ext>
            </p:extLst>
          </p:nvPr>
        </p:nvGraphicFramePr>
        <p:xfrm>
          <a:off x="6315075" y="2058988"/>
          <a:ext cx="5267325" cy="429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48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800"/>
              <a:t>What should I include in my application?</a:t>
            </a:r>
          </a:p>
        </p:txBody>
      </p:sp>
      <p:sp>
        <p:nvSpPr>
          <p:cNvPr id="3" name="Content Placeholder 2"/>
          <p:cNvSpPr>
            <a:spLocks noGrp="1"/>
          </p:cNvSpPr>
          <p:nvPr>
            <p:ph idx="1"/>
          </p:nvPr>
        </p:nvSpPr>
        <p:spPr/>
        <p:txBody>
          <a:bodyPr numCol="1">
            <a:normAutofit fontScale="85000" lnSpcReduction="20000"/>
          </a:bodyPr>
          <a:lstStyle/>
          <a:p>
            <a:pPr>
              <a:lnSpc>
                <a:spcPct val="90000"/>
              </a:lnSpc>
              <a:spcAft>
                <a:spcPts val="600"/>
              </a:spcAft>
            </a:pPr>
            <a:r>
              <a:rPr lang="en-US" sz="2200" b="1" dirty="0"/>
              <a:t>Required scores</a:t>
            </a:r>
            <a:endParaRPr lang="en-US" sz="2200" dirty="0"/>
          </a:p>
          <a:p>
            <a:pPr lvl="1">
              <a:lnSpc>
                <a:spcPct val="90000"/>
              </a:lnSpc>
              <a:spcAft>
                <a:spcPts val="600"/>
              </a:spcAft>
            </a:pPr>
            <a:r>
              <a:rPr lang="en-US" sz="2200" dirty="0"/>
              <a:t>GPA</a:t>
            </a:r>
          </a:p>
          <a:p>
            <a:pPr lvl="1">
              <a:lnSpc>
                <a:spcPct val="90000"/>
              </a:lnSpc>
              <a:spcAft>
                <a:spcPts val="600"/>
              </a:spcAft>
            </a:pPr>
            <a:r>
              <a:rPr lang="en-US" sz="2200" b="1" dirty="0"/>
              <a:t>Optional</a:t>
            </a:r>
          </a:p>
          <a:p>
            <a:pPr lvl="1">
              <a:lnSpc>
                <a:spcPct val="90000"/>
              </a:lnSpc>
              <a:spcAft>
                <a:spcPts val="600"/>
              </a:spcAft>
            </a:pPr>
            <a:r>
              <a:rPr lang="en-US" sz="2200" dirty="0"/>
              <a:t>GRE</a:t>
            </a:r>
          </a:p>
          <a:p>
            <a:pPr>
              <a:lnSpc>
                <a:spcPct val="90000"/>
              </a:lnSpc>
              <a:spcAft>
                <a:spcPts val="600"/>
              </a:spcAft>
            </a:pPr>
            <a:r>
              <a:rPr lang="en-US" sz="2200" b="1" dirty="0"/>
              <a:t>Recommendations</a:t>
            </a:r>
          </a:p>
          <a:p>
            <a:pPr lvl="1">
              <a:lnSpc>
                <a:spcPct val="90000"/>
              </a:lnSpc>
              <a:spcAft>
                <a:spcPts val="600"/>
              </a:spcAft>
            </a:pPr>
            <a:r>
              <a:rPr lang="en-US" sz="2200" dirty="0"/>
              <a:t>Who to ask? When to ask? What to ask?</a:t>
            </a:r>
          </a:p>
          <a:p>
            <a:pPr>
              <a:lnSpc>
                <a:spcPct val="90000"/>
              </a:lnSpc>
              <a:spcAft>
                <a:spcPts val="600"/>
              </a:spcAft>
            </a:pPr>
            <a:r>
              <a:rPr lang="en-US" sz="2200" b="1" dirty="0"/>
              <a:t>Personal Statements</a:t>
            </a:r>
            <a:endParaRPr lang="en-US" sz="2200" dirty="0"/>
          </a:p>
          <a:p>
            <a:pPr lvl="1">
              <a:lnSpc>
                <a:spcPct val="90000"/>
              </a:lnSpc>
              <a:spcAft>
                <a:spcPts val="600"/>
              </a:spcAft>
            </a:pPr>
            <a:r>
              <a:rPr lang="en-US" sz="2200" dirty="0"/>
              <a:t>What makes you stand out?</a:t>
            </a:r>
          </a:p>
          <a:p>
            <a:pPr lvl="1">
              <a:lnSpc>
                <a:spcPct val="90000"/>
              </a:lnSpc>
              <a:spcAft>
                <a:spcPts val="600"/>
              </a:spcAft>
            </a:pPr>
            <a:r>
              <a:rPr lang="en-US" sz="2200" dirty="0"/>
              <a:t>Why do they need you?</a:t>
            </a:r>
          </a:p>
          <a:p>
            <a:pPr lvl="1">
              <a:lnSpc>
                <a:spcPct val="90000"/>
              </a:lnSpc>
              <a:spcAft>
                <a:spcPts val="600"/>
              </a:spcAft>
            </a:pPr>
            <a:r>
              <a:rPr lang="en-US" sz="2200" dirty="0"/>
              <a:t>What will you do with this degree?</a:t>
            </a:r>
          </a:p>
          <a:p>
            <a:pPr lvl="1">
              <a:lnSpc>
                <a:spcPct val="90000"/>
              </a:lnSpc>
              <a:spcAft>
                <a:spcPts val="600"/>
              </a:spcAft>
            </a:pPr>
            <a:r>
              <a:rPr lang="en-US" sz="2200" b="1" dirty="0"/>
              <a:t>Interviews</a:t>
            </a:r>
          </a:p>
          <a:p>
            <a:pPr lvl="1">
              <a:lnSpc>
                <a:spcPct val="90000"/>
              </a:lnSpc>
              <a:spcAft>
                <a:spcPts val="600"/>
              </a:spcAft>
            </a:pPr>
            <a:r>
              <a:rPr lang="en-US" sz="2200" dirty="0"/>
              <a:t>Some but not all areas do interviews as a second stage</a:t>
            </a:r>
          </a:p>
        </p:txBody>
      </p:sp>
    </p:spTree>
    <p:extLst>
      <p:ext uri="{BB962C8B-B14F-4D97-AF65-F5344CB8AC3E}">
        <p14:creationId xmlns:p14="http://schemas.microsoft.com/office/powerpoint/2010/main" val="3908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Statement Elements</a:t>
            </a:r>
          </a:p>
        </p:txBody>
      </p:sp>
      <p:sp>
        <p:nvSpPr>
          <p:cNvPr id="3" name="Content Placeholder 2"/>
          <p:cNvSpPr>
            <a:spLocks noGrp="1"/>
          </p:cNvSpPr>
          <p:nvPr>
            <p:ph idx="1"/>
          </p:nvPr>
        </p:nvSpPr>
        <p:spPr>
          <a:xfrm>
            <a:off x="1981200" y="1814984"/>
            <a:ext cx="8229600" cy="4066495"/>
          </a:xfrm>
        </p:spPr>
        <p:txBody>
          <a:bodyPr>
            <a:normAutofit fontScale="92500" lnSpcReduction="10000"/>
          </a:bodyPr>
          <a:lstStyle/>
          <a:p>
            <a:r>
              <a:rPr lang="en-US" dirty="0"/>
              <a:t>Relevant background about you</a:t>
            </a:r>
          </a:p>
          <a:p>
            <a:r>
              <a:rPr lang="en-US" dirty="0"/>
              <a:t>Your experiences</a:t>
            </a:r>
          </a:p>
          <a:p>
            <a:r>
              <a:rPr lang="en-US" dirty="0"/>
              <a:t>The skills you gained from these experiences</a:t>
            </a:r>
          </a:p>
          <a:p>
            <a:r>
              <a:rPr lang="en-US" dirty="0"/>
              <a:t>Your specific strengths</a:t>
            </a:r>
          </a:p>
          <a:p>
            <a:r>
              <a:rPr lang="en-US" dirty="0"/>
              <a:t>Your goals </a:t>
            </a:r>
          </a:p>
          <a:p>
            <a:r>
              <a:rPr lang="en-US" dirty="0"/>
              <a:t>Your interests</a:t>
            </a:r>
          </a:p>
          <a:p>
            <a:r>
              <a:rPr lang="en-US" dirty="0"/>
              <a:t>Who you want to work with</a:t>
            </a:r>
          </a:p>
          <a:p>
            <a:pPr lvl="1"/>
            <a:r>
              <a:rPr lang="en-US" i="1" dirty="0"/>
              <a:t>Review department website and faculty webpages and CVs to help determine this!</a:t>
            </a:r>
          </a:p>
        </p:txBody>
      </p:sp>
      <p:pic>
        <p:nvPicPr>
          <p:cNvPr id="3074" name="Picture 2" descr="Seven Tips To Improve Your About Me Page on your website">
            <a:extLst>
              <a:ext uri="{FF2B5EF4-FFF2-40B4-BE49-F238E27FC236}">
                <a16:creationId xmlns:a16="http://schemas.microsoft.com/office/drawing/2014/main" id="{F6C5DFE2-B49B-4197-A69A-B75E3FB19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260" y="140130"/>
            <a:ext cx="3449079" cy="24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8519-EB06-894F-AE9E-026BEE34AAA6}"/>
              </a:ext>
            </a:extLst>
          </p:cNvPr>
          <p:cNvSpPr>
            <a:spLocks noGrp="1"/>
          </p:cNvSpPr>
          <p:nvPr>
            <p:ph type="ctrTitle"/>
          </p:nvPr>
        </p:nvSpPr>
        <p:spPr>
          <a:xfrm>
            <a:off x="2209800" y="1354739"/>
            <a:ext cx="7772400" cy="1301965"/>
          </a:xfrm>
        </p:spPr>
        <p:txBody>
          <a:bodyPr/>
          <a:lstStyle/>
          <a:p>
            <a:r>
              <a:rPr lang="en-US" dirty="0"/>
              <a:t>How to craft a successful application</a:t>
            </a:r>
          </a:p>
        </p:txBody>
      </p:sp>
      <p:sp>
        <p:nvSpPr>
          <p:cNvPr id="3" name="Subtitle 2">
            <a:extLst>
              <a:ext uri="{FF2B5EF4-FFF2-40B4-BE49-F238E27FC236}">
                <a16:creationId xmlns:a16="http://schemas.microsoft.com/office/drawing/2014/main" id="{95F3C0BE-EF9D-E743-B91F-EE789CCD0510}"/>
              </a:ext>
            </a:extLst>
          </p:cNvPr>
          <p:cNvSpPr>
            <a:spLocks noGrp="1"/>
          </p:cNvSpPr>
          <p:nvPr>
            <p:ph type="subTitle" idx="1"/>
          </p:nvPr>
        </p:nvSpPr>
        <p:spPr>
          <a:xfrm>
            <a:off x="926758" y="2273644"/>
            <a:ext cx="9055444" cy="3867665"/>
          </a:xfrm>
        </p:spPr>
        <p:txBody>
          <a:bodyPr>
            <a:normAutofit/>
          </a:bodyPr>
          <a:lstStyle/>
          <a:p>
            <a:r>
              <a:rPr lang="en-US" dirty="0"/>
              <a:t>Emphasize the fit between your experiences, knowledge, and future interests and that of the program and faculty.</a:t>
            </a:r>
          </a:p>
          <a:p>
            <a:endParaRPr lang="en-US" dirty="0"/>
          </a:p>
          <a:p>
            <a:r>
              <a:rPr lang="en-US" dirty="0"/>
              <a:t>No one piece of your application is a “make or break” piece of information.  All information is considered and evaluated relative to fit with the training goals of the program and faculty research specifics.</a:t>
            </a:r>
          </a:p>
          <a:p>
            <a:endParaRPr lang="en-US" dirty="0"/>
          </a:p>
          <a:p>
            <a:r>
              <a:rPr lang="en-US" dirty="0"/>
              <a:t>There are always fewer slots than qualified applicants and other constraints that limit the number of accepted students.</a:t>
            </a:r>
          </a:p>
          <a:p>
            <a:endParaRPr lang="en-US" dirty="0"/>
          </a:p>
        </p:txBody>
      </p:sp>
    </p:spTree>
    <p:extLst>
      <p:ext uri="{BB962C8B-B14F-4D97-AF65-F5344CB8AC3E}">
        <p14:creationId xmlns:p14="http://schemas.microsoft.com/office/powerpoint/2010/main" val="307721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302" y="1280402"/>
            <a:ext cx="7772400" cy="770821"/>
          </a:xfrm>
        </p:spPr>
        <p:txBody>
          <a:bodyPr>
            <a:normAutofit fontScale="90000"/>
          </a:bodyPr>
          <a:lstStyle/>
          <a:p>
            <a:pPr algn="ctr"/>
            <a:r>
              <a:rPr lang="en-US" sz="4400" dirty="0"/>
              <a:t>How to apply</a:t>
            </a:r>
            <a:br>
              <a:rPr lang="en-US" b="1" dirty="0"/>
            </a:br>
            <a:br>
              <a:rPr lang="en-US" b="1" dirty="0"/>
            </a:br>
            <a:endParaRPr lang="en-US" b="1" dirty="0"/>
          </a:p>
        </p:txBody>
      </p:sp>
      <p:sp>
        <p:nvSpPr>
          <p:cNvPr id="3" name="Subtitle 2"/>
          <p:cNvSpPr>
            <a:spLocks noGrp="1"/>
          </p:cNvSpPr>
          <p:nvPr>
            <p:ph type="subTitle" idx="1"/>
          </p:nvPr>
        </p:nvSpPr>
        <p:spPr>
          <a:xfrm>
            <a:off x="1672281" y="2582366"/>
            <a:ext cx="8847438" cy="3040600"/>
          </a:xfrm>
        </p:spPr>
        <p:txBody>
          <a:bodyPr>
            <a:normAutofit fontScale="40000" lnSpcReduction="20000"/>
          </a:bodyPr>
          <a:lstStyle/>
          <a:p>
            <a:pPr algn="ctr"/>
            <a:endParaRPr lang="en-US" sz="6400" dirty="0"/>
          </a:p>
          <a:p>
            <a:pPr algn="ctr"/>
            <a:r>
              <a:rPr lang="en-US" sz="6400" dirty="0">
                <a:hlinkClick r:id="rId2"/>
              </a:rPr>
              <a:t>https://admissions.msu.edu/apply/graduate-students</a:t>
            </a:r>
            <a:endParaRPr lang="en-US" sz="6400" dirty="0"/>
          </a:p>
          <a:p>
            <a:pPr algn="ctr"/>
            <a:endParaRPr lang="en-US" sz="6400" dirty="0"/>
          </a:p>
          <a:p>
            <a:pPr algn="ctr"/>
            <a:r>
              <a:rPr lang="en-US" sz="6400" dirty="0">
                <a:hlinkClick r:id="rId3"/>
              </a:rPr>
              <a:t>https://psychology.msu.edu/_assets/pdfs/grads-prospective/gradapplicationguidance.pdf</a:t>
            </a:r>
            <a:endParaRPr lang="en-US" sz="6400" dirty="0"/>
          </a:p>
          <a:p>
            <a:pPr algn="ctr"/>
            <a:endParaRPr lang="en-US" sz="6400" dirty="0"/>
          </a:p>
          <a:p>
            <a:pPr algn="ctr"/>
            <a:r>
              <a:rPr lang="en-US" sz="6400" dirty="0">
                <a:hlinkClick r:id="rId4"/>
              </a:rPr>
              <a:t>https://grad.msu.edu/internationalapplicants</a:t>
            </a:r>
            <a:endParaRPr lang="en-US" sz="6400" dirty="0"/>
          </a:p>
          <a:p>
            <a:pPr algn="ctr"/>
            <a:endParaRPr lang="en-US" sz="3600" dirty="0"/>
          </a:p>
          <a:p>
            <a:pPr algn="ctr"/>
            <a:endParaRPr lang="en-US" sz="1800" dirty="0"/>
          </a:p>
          <a:p>
            <a:pPr algn="ctr"/>
            <a:endParaRPr lang="en-US" dirty="0"/>
          </a:p>
          <a:p>
            <a:pPr algn="ctr"/>
            <a:endParaRPr lang="en-US" dirty="0"/>
          </a:p>
          <a:p>
            <a:endParaRPr lang="en-US" dirty="0"/>
          </a:p>
        </p:txBody>
      </p:sp>
    </p:spTree>
    <p:extLst>
      <p:ext uri="{BB962C8B-B14F-4D97-AF65-F5344CB8AC3E}">
        <p14:creationId xmlns:p14="http://schemas.microsoft.com/office/powerpoint/2010/main" val="174974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C426-5A52-FE4E-A7B1-EE2A01F2EA89}"/>
              </a:ext>
            </a:extLst>
          </p:cNvPr>
          <p:cNvSpPr>
            <a:spLocks noGrp="1"/>
          </p:cNvSpPr>
          <p:nvPr>
            <p:ph type="ctrTitle"/>
          </p:nvPr>
        </p:nvSpPr>
        <p:spPr>
          <a:xfrm>
            <a:off x="2209800" y="1324005"/>
            <a:ext cx="7772400" cy="1301965"/>
          </a:xfrm>
        </p:spPr>
        <p:txBody>
          <a:bodyPr/>
          <a:lstStyle/>
          <a:p>
            <a:pPr algn="ctr"/>
            <a:r>
              <a:rPr lang="en-US" dirty="0"/>
              <a:t>Things to consider as you apply</a:t>
            </a:r>
          </a:p>
        </p:txBody>
      </p:sp>
      <p:sp>
        <p:nvSpPr>
          <p:cNvPr id="3" name="Subtitle 2">
            <a:extLst>
              <a:ext uri="{FF2B5EF4-FFF2-40B4-BE49-F238E27FC236}">
                <a16:creationId xmlns:a16="http://schemas.microsoft.com/office/drawing/2014/main" id="{4470EC7D-9F1C-A745-8E68-11E1F8784C3B}"/>
              </a:ext>
            </a:extLst>
          </p:cNvPr>
          <p:cNvSpPr>
            <a:spLocks noGrp="1"/>
          </p:cNvSpPr>
          <p:nvPr>
            <p:ph type="subTitle" idx="1"/>
          </p:nvPr>
        </p:nvSpPr>
        <p:spPr>
          <a:xfrm>
            <a:off x="2209800" y="2187147"/>
            <a:ext cx="7772400" cy="4201930"/>
          </a:xfrm>
        </p:spPr>
        <p:txBody>
          <a:bodyPr>
            <a:normAutofit/>
          </a:bodyPr>
          <a:lstStyle/>
          <a:p>
            <a:pPr marL="342900" indent="-342900">
              <a:buFontTx/>
              <a:buChar char="-"/>
            </a:pPr>
            <a:r>
              <a:rPr lang="en-US" dirty="0"/>
              <a:t>Give yourself plenty of time to collect materials and work with the online portal</a:t>
            </a:r>
          </a:p>
          <a:p>
            <a:pPr marL="342900" indent="-342900">
              <a:buFontTx/>
              <a:buChar char="-"/>
            </a:pPr>
            <a:r>
              <a:rPr lang="en-US" dirty="0"/>
              <a:t>Recognize that the decision-making process takes time and is iterative (is conducted in stages)</a:t>
            </a:r>
          </a:p>
          <a:p>
            <a:pPr marL="342900" indent="-342900">
              <a:buFontTx/>
              <a:buChar char="-"/>
            </a:pPr>
            <a:r>
              <a:rPr lang="en-US" dirty="0"/>
              <a:t>Use the online portal for queries about application status</a:t>
            </a:r>
          </a:p>
          <a:p>
            <a:pPr marL="342900" indent="-342900">
              <a:buFontTx/>
              <a:buChar char="-"/>
            </a:pPr>
            <a:r>
              <a:rPr lang="en-US" dirty="0"/>
              <a:t>Initial contact is via the online portal, followed by outreach to you from admissions chairs and sometimes other faculty members</a:t>
            </a:r>
          </a:p>
          <a:p>
            <a:pPr marL="342900" indent="-342900">
              <a:buFontTx/>
              <a:buChar char="-"/>
            </a:pPr>
            <a:endParaRPr lang="en-US" dirty="0"/>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182213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A8D7-636A-4557-A87D-3E8B4127086C}"/>
              </a:ext>
            </a:extLst>
          </p:cNvPr>
          <p:cNvSpPr>
            <a:spLocks noGrp="1"/>
          </p:cNvSpPr>
          <p:nvPr>
            <p:ph type="title"/>
          </p:nvPr>
        </p:nvSpPr>
        <p:spPr/>
        <p:txBody>
          <a:bodyPr/>
          <a:lstStyle/>
          <a:p>
            <a:r>
              <a:rPr lang="en-US" dirty="0"/>
              <a:t>Timeline for applications</a:t>
            </a:r>
          </a:p>
        </p:txBody>
      </p:sp>
      <p:graphicFrame>
        <p:nvGraphicFramePr>
          <p:cNvPr id="4" name="Content Placeholder 3">
            <a:extLst>
              <a:ext uri="{FF2B5EF4-FFF2-40B4-BE49-F238E27FC236}">
                <a16:creationId xmlns:a16="http://schemas.microsoft.com/office/drawing/2014/main" id="{56A393F1-7DA7-4442-9C36-F79DEA336549}"/>
              </a:ext>
            </a:extLst>
          </p:cNvPr>
          <p:cNvGraphicFramePr>
            <a:graphicFrameLocks noGrp="1"/>
          </p:cNvGraphicFramePr>
          <p:nvPr>
            <p:ph idx="1"/>
            <p:extLst>
              <p:ext uri="{D42A27DB-BD31-4B8C-83A1-F6EECF244321}">
                <p14:modId xmlns:p14="http://schemas.microsoft.com/office/powerpoint/2010/main" val="3236597453"/>
              </p:ext>
            </p:extLst>
          </p:nvPr>
        </p:nvGraphicFramePr>
        <p:xfrm>
          <a:off x="609601" y="1359244"/>
          <a:ext cx="11154032" cy="5177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05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BF91-4FBC-49F3-890D-E261DAE5315A}"/>
              </a:ext>
            </a:extLst>
          </p:cNvPr>
          <p:cNvSpPr>
            <a:spLocks noGrp="1"/>
          </p:cNvSpPr>
          <p:nvPr>
            <p:ph type="title"/>
          </p:nvPr>
        </p:nvSpPr>
        <p:spPr/>
        <p:txBody>
          <a:bodyPr/>
          <a:lstStyle/>
          <a:p>
            <a:r>
              <a:rPr lang="en-US" dirty="0"/>
              <a:t>Graduate Student Panel</a:t>
            </a:r>
          </a:p>
        </p:txBody>
      </p:sp>
      <p:pic>
        <p:nvPicPr>
          <p:cNvPr id="5" name="Content Placeholder 4">
            <a:extLst>
              <a:ext uri="{FF2B5EF4-FFF2-40B4-BE49-F238E27FC236}">
                <a16:creationId xmlns:a16="http://schemas.microsoft.com/office/drawing/2014/main" id="{AADE6D04-3376-4104-B1C4-47D9375FD2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4853" y="2398713"/>
            <a:ext cx="6969211" cy="3415696"/>
          </a:xfrm>
        </p:spPr>
      </p:pic>
    </p:spTree>
    <p:extLst>
      <p:ext uri="{BB962C8B-B14F-4D97-AF65-F5344CB8AC3E}">
        <p14:creationId xmlns:p14="http://schemas.microsoft.com/office/powerpoint/2010/main" val="356449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6A2C49-3E38-48BF-9CB7-A029AB884AC1}"/>
              </a:ext>
            </a:extLst>
          </p:cNvPr>
          <p:cNvSpPr>
            <a:spLocks noGrp="1"/>
          </p:cNvSpPr>
          <p:nvPr>
            <p:ph type="title"/>
          </p:nvPr>
        </p:nvSpPr>
        <p:spPr>
          <a:xfrm>
            <a:off x="609600" y="875092"/>
            <a:ext cx="10972800" cy="725109"/>
          </a:xfrm>
        </p:spPr>
        <p:txBody>
          <a:bodyPr/>
          <a:lstStyle/>
          <a:p>
            <a:endParaRPr lang="en-US"/>
          </a:p>
        </p:txBody>
      </p:sp>
      <p:pic>
        <p:nvPicPr>
          <p:cNvPr id="5" name="Content Placeholder 4" descr="A picture containing text, sign&#10;&#10;Description automatically generated">
            <a:extLst>
              <a:ext uri="{FF2B5EF4-FFF2-40B4-BE49-F238E27FC236}">
                <a16:creationId xmlns:a16="http://schemas.microsoft.com/office/drawing/2014/main" id="{C20AFD2A-529E-4F2C-9BBC-EE670A4C0F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5870" y="1674813"/>
            <a:ext cx="7765810" cy="4419600"/>
          </a:xfrm>
          <a:noFill/>
        </p:spPr>
      </p:pic>
    </p:spTree>
    <p:extLst>
      <p:ext uri="{BB962C8B-B14F-4D97-AF65-F5344CB8AC3E}">
        <p14:creationId xmlns:p14="http://schemas.microsoft.com/office/powerpoint/2010/main" val="105315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16672-CF38-4273-9D57-0BCFC497B926}"/>
              </a:ext>
            </a:extLst>
          </p:cNvPr>
          <p:cNvSpPr>
            <a:spLocks noGrp="1"/>
          </p:cNvSpPr>
          <p:nvPr>
            <p:ph type="ctrTitle"/>
          </p:nvPr>
        </p:nvSpPr>
        <p:spPr/>
        <p:txBody>
          <a:bodyPr/>
          <a:lstStyle/>
          <a:p>
            <a:r>
              <a:rPr lang="en-US" dirty="0"/>
              <a:t>Session Agenda</a:t>
            </a:r>
          </a:p>
        </p:txBody>
      </p:sp>
      <p:sp>
        <p:nvSpPr>
          <p:cNvPr id="5" name="Subtitle 4">
            <a:extLst>
              <a:ext uri="{FF2B5EF4-FFF2-40B4-BE49-F238E27FC236}">
                <a16:creationId xmlns:a16="http://schemas.microsoft.com/office/drawing/2014/main" id="{DC2AA701-EF03-45A2-85CE-A7DFE1C05F40}"/>
              </a:ext>
            </a:extLst>
          </p:cNvPr>
          <p:cNvSpPr>
            <a:spLocks noGrp="1"/>
          </p:cNvSpPr>
          <p:nvPr>
            <p:ph type="subTitle" idx="1"/>
          </p:nvPr>
        </p:nvSpPr>
        <p:spPr>
          <a:xfrm>
            <a:off x="716692" y="2483708"/>
            <a:ext cx="10610335" cy="4139513"/>
          </a:xfrm>
        </p:spPr>
        <p:txBody>
          <a:bodyPr>
            <a:normAutofit/>
          </a:bodyPr>
          <a:lstStyle/>
          <a:p>
            <a:pPr marL="457200" indent="-457200">
              <a:buFont typeface="+mj-lt"/>
              <a:buAutoNum type="arabicPeriod"/>
            </a:pPr>
            <a:r>
              <a:rPr lang="en-US" dirty="0"/>
              <a:t>Welcome &amp; Introductions</a:t>
            </a:r>
          </a:p>
          <a:p>
            <a:pPr marL="457200" indent="-457200">
              <a:buFont typeface="+mj-lt"/>
              <a:buAutoNum type="arabicPeriod"/>
            </a:pPr>
            <a:r>
              <a:rPr lang="en-US" dirty="0"/>
              <a:t>Information about the program and MSU</a:t>
            </a:r>
          </a:p>
          <a:p>
            <a:pPr marL="457200" indent="-457200">
              <a:buFont typeface="+mj-lt"/>
              <a:buAutoNum type="arabicPeriod"/>
            </a:pPr>
            <a:r>
              <a:rPr lang="en-US" dirty="0"/>
              <a:t>Guidelines for applying</a:t>
            </a:r>
          </a:p>
          <a:p>
            <a:pPr marL="457200" indent="-457200">
              <a:buFont typeface="+mj-lt"/>
              <a:buAutoNum type="arabicPeriod"/>
            </a:pPr>
            <a:r>
              <a:rPr lang="en-US" dirty="0"/>
              <a:t>Graduate student panel</a:t>
            </a:r>
          </a:p>
          <a:p>
            <a:pPr marL="457200" indent="-457200">
              <a:buFont typeface="+mj-lt"/>
              <a:buAutoNum type="arabicPeriod"/>
            </a:pPr>
            <a:r>
              <a:rPr lang="en-US" dirty="0"/>
              <a:t>Q&amp;A time</a:t>
            </a:r>
          </a:p>
          <a:p>
            <a:endParaRPr lang="en-US" dirty="0"/>
          </a:p>
          <a:p>
            <a:pPr marL="342900" indent="-342900">
              <a:buFont typeface="Arial" panose="020B0604020202020204" pitchFamily="34" charset="0"/>
              <a:buChar char="•"/>
            </a:pPr>
            <a:r>
              <a:rPr lang="en-US" dirty="0"/>
              <a:t>Session will be recorded.</a:t>
            </a:r>
          </a:p>
          <a:p>
            <a:pPr marL="342900" indent="-342900">
              <a:buFont typeface="Arial" panose="020B0604020202020204" pitchFamily="34" charset="0"/>
              <a:buChar char="•"/>
            </a:pPr>
            <a:r>
              <a:rPr lang="en-US" dirty="0"/>
              <a:t>Use the chat for any questions.  We will try to cover as many as we can.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657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62D43B-9EBA-4FA9-B3E1-39B1C241E5F7}"/>
              </a:ext>
            </a:extLst>
          </p:cNvPr>
          <p:cNvSpPr>
            <a:spLocks noGrp="1"/>
          </p:cNvSpPr>
          <p:nvPr>
            <p:ph type="title"/>
          </p:nvPr>
        </p:nvSpPr>
        <p:spPr/>
        <p:txBody>
          <a:bodyPr/>
          <a:lstStyle/>
          <a:p>
            <a:r>
              <a:rPr lang="en-US" dirty="0"/>
              <a:t>Who are you</a:t>
            </a:r>
          </a:p>
        </p:txBody>
      </p:sp>
    </p:spTree>
    <p:extLst>
      <p:ext uri="{BB962C8B-B14F-4D97-AF65-F5344CB8AC3E}">
        <p14:creationId xmlns:p14="http://schemas.microsoft.com/office/powerpoint/2010/main" val="405984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1C62-252A-40CA-ADB5-8873F0874C5E}"/>
              </a:ext>
            </a:extLst>
          </p:cNvPr>
          <p:cNvSpPr>
            <a:spLocks noGrp="1"/>
          </p:cNvSpPr>
          <p:nvPr>
            <p:ph type="title"/>
          </p:nvPr>
        </p:nvSpPr>
        <p:spPr>
          <a:xfrm>
            <a:off x="609600" y="1109873"/>
            <a:ext cx="10972800" cy="821732"/>
          </a:xfrm>
        </p:spPr>
        <p:txBody>
          <a:bodyPr>
            <a:normAutofit/>
          </a:bodyPr>
          <a:lstStyle/>
          <a:p>
            <a:r>
              <a:rPr lang="en-US" dirty="0"/>
              <a:t>Who are we</a:t>
            </a:r>
          </a:p>
        </p:txBody>
      </p:sp>
      <p:sp>
        <p:nvSpPr>
          <p:cNvPr id="3" name="Content Placeholder 2">
            <a:extLst>
              <a:ext uri="{FF2B5EF4-FFF2-40B4-BE49-F238E27FC236}">
                <a16:creationId xmlns:a16="http://schemas.microsoft.com/office/drawing/2014/main" id="{E827AB06-9FEB-4294-AE72-244E1930924D}"/>
              </a:ext>
            </a:extLst>
          </p:cNvPr>
          <p:cNvSpPr>
            <a:spLocks noGrp="1"/>
          </p:cNvSpPr>
          <p:nvPr>
            <p:ph idx="1"/>
          </p:nvPr>
        </p:nvSpPr>
        <p:spPr>
          <a:xfrm>
            <a:off x="609600" y="2081012"/>
            <a:ext cx="10972800" cy="4024165"/>
          </a:xfrm>
        </p:spPr>
        <p:txBody>
          <a:bodyPr>
            <a:normAutofit fontScale="92500" lnSpcReduction="20000"/>
          </a:bodyPr>
          <a:lstStyle/>
          <a:p>
            <a:pPr>
              <a:lnSpc>
                <a:spcPct val="90000"/>
              </a:lnSpc>
            </a:pPr>
            <a:r>
              <a:rPr lang="en-US" sz="2000" b="0" i="0" dirty="0">
                <a:effectLst/>
              </a:rPr>
              <a:t>Our mission is to train the next generation of scientists, leaders, and professionals to advance knowledge and promote individual and societal well-being.</a:t>
            </a:r>
          </a:p>
          <a:p>
            <a:pPr>
              <a:lnSpc>
                <a:spcPct val="90000"/>
              </a:lnSpc>
            </a:pPr>
            <a:endParaRPr lang="en-US" sz="2000" dirty="0"/>
          </a:p>
          <a:p>
            <a:pPr>
              <a:lnSpc>
                <a:spcPct val="90000"/>
              </a:lnSpc>
            </a:pPr>
            <a:r>
              <a:rPr lang="en-US" sz="2000" b="1" dirty="0"/>
              <a:t>Goals</a:t>
            </a:r>
          </a:p>
          <a:p>
            <a:pPr lvl="1">
              <a:lnSpc>
                <a:spcPct val="90000"/>
              </a:lnSpc>
            </a:pPr>
            <a:r>
              <a:rPr lang="en-US" dirty="0"/>
              <a:t>Provide world-class scientific training</a:t>
            </a:r>
          </a:p>
          <a:p>
            <a:pPr lvl="1">
              <a:lnSpc>
                <a:spcPct val="90000"/>
              </a:lnSpc>
            </a:pPr>
            <a:r>
              <a:rPr lang="en-US" dirty="0"/>
              <a:t>Transcend traditional disciplinary boundaries</a:t>
            </a:r>
          </a:p>
          <a:p>
            <a:pPr lvl="1">
              <a:lnSpc>
                <a:spcPct val="90000"/>
              </a:lnSpc>
            </a:pPr>
            <a:r>
              <a:rPr lang="en-US" dirty="0"/>
              <a:t>Translate scientific knowledge into action</a:t>
            </a:r>
          </a:p>
          <a:p>
            <a:pPr lvl="1">
              <a:lnSpc>
                <a:spcPct val="90000"/>
              </a:lnSpc>
            </a:pPr>
            <a:endParaRPr lang="en-US" dirty="0"/>
          </a:p>
          <a:p>
            <a:pPr>
              <a:lnSpc>
                <a:spcPct val="90000"/>
              </a:lnSpc>
            </a:pPr>
            <a:r>
              <a:rPr lang="en-US" sz="2000" b="1" dirty="0"/>
              <a:t>Values</a:t>
            </a:r>
          </a:p>
          <a:p>
            <a:pPr lvl="1">
              <a:lnSpc>
                <a:spcPct val="90000"/>
              </a:lnSpc>
            </a:pPr>
            <a:r>
              <a:rPr lang="en-US" b="0" i="0" dirty="0">
                <a:effectLst/>
              </a:rPr>
              <a:t>scientific integrity, methodological rigor, production of high quality and impactful work, curiosity, teamwork and collaboration, inclusiveness, and respect for others’ viewpoints.</a:t>
            </a:r>
          </a:p>
          <a:p>
            <a:pPr lvl="1">
              <a:lnSpc>
                <a:spcPct val="90000"/>
              </a:lnSpc>
            </a:pPr>
            <a:endParaRPr lang="en-US" dirty="0"/>
          </a:p>
          <a:p>
            <a:pPr lvl="1">
              <a:lnSpc>
                <a:spcPct val="90000"/>
              </a:lnSpc>
            </a:pPr>
            <a:r>
              <a:rPr lang="en-US" b="1" dirty="0"/>
              <a:t>Commitment</a:t>
            </a:r>
          </a:p>
          <a:p>
            <a:pPr lvl="1">
              <a:lnSpc>
                <a:spcPct val="90000"/>
              </a:lnSpc>
            </a:pPr>
            <a:r>
              <a:rPr lang="en-US" dirty="0"/>
              <a:t>To understanding psychological processes in an increasingly diverse society, and to training all graduate students to learn about multiple diverse populations</a:t>
            </a:r>
          </a:p>
        </p:txBody>
      </p:sp>
      <p:sp>
        <p:nvSpPr>
          <p:cNvPr id="5" name="TextBox 4">
            <a:extLst>
              <a:ext uri="{FF2B5EF4-FFF2-40B4-BE49-F238E27FC236}">
                <a16:creationId xmlns:a16="http://schemas.microsoft.com/office/drawing/2014/main" id="{81A49C99-9133-440F-BBDD-1260E97166AD}"/>
              </a:ext>
            </a:extLst>
          </p:cNvPr>
          <p:cNvSpPr txBox="1"/>
          <p:nvPr/>
        </p:nvSpPr>
        <p:spPr>
          <a:xfrm>
            <a:off x="3047338" y="2965347"/>
            <a:ext cx="609467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2627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DDE1-8C61-461A-9D92-FC315F7A388E}"/>
              </a:ext>
            </a:extLst>
          </p:cNvPr>
          <p:cNvSpPr>
            <a:spLocks noGrp="1"/>
          </p:cNvSpPr>
          <p:nvPr>
            <p:ph type="title"/>
          </p:nvPr>
        </p:nvSpPr>
        <p:spPr/>
        <p:txBody>
          <a:bodyPr>
            <a:normAutofit/>
          </a:bodyPr>
          <a:lstStyle/>
          <a:p>
            <a:r>
              <a:rPr lang="en-US" dirty="0"/>
              <a:t>Where are we</a:t>
            </a:r>
          </a:p>
        </p:txBody>
      </p:sp>
      <p:sp>
        <p:nvSpPr>
          <p:cNvPr id="3" name="Content Placeholder 2">
            <a:extLst>
              <a:ext uri="{FF2B5EF4-FFF2-40B4-BE49-F238E27FC236}">
                <a16:creationId xmlns:a16="http://schemas.microsoft.com/office/drawing/2014/main" id="{2401319F-D7AC-4335-9A72-68EAF0A84CF8}"/>
              </a:ext>
            </a:extLst>
          </p:cNvPr>
          <p:cNvSpPr>
            <a:spLocks noGrp="1"/>
          </p:cNvSpPr>
          <p:nvPr>
            <p:ph idx="1"/>
          </p:nvPr>
        </p:nvSpPr>
        <p:spPr>
          <a:xfrm>
            <a:off x="-2133600" y="2936998"/>
            <a:ext cx="5267605" cy="4296682"/>
          </a:xfrm>
        </p:spPr>
        <p:txBody>
          <a:bodyPr>
            <a:normAutofit/>
          </a:bodyPr>
          <a:lstStyle/>
          <a:p>
            <a:endParaRPr lang="en-US" dirty="0"/>
          </a:p>
          <a:p>
            <a:endParaRPr lang="en-US" dirty="0"/>
          </a:p>
          <a:p>
            <a:endParaRPr lang="en-US" dirty="0"/>
          </a:p>
        </p:txBody>
      </p:sp>
      <p:pic>
        <p:nvPicPr>
          <p:cNvPr id="1026" name="Picture 2" descr="Lansing: HTglogcontest | Glogster EDU - Interactive multimedia posters">
            <a:extLst>
              <a:ext uri="{FF2B5EF4-FFF2-40B4-BE49-F238E27FC236}">
                <a16:creationId xmlns:a16="http://schemas.microsoft.com/office/drawing/2014/main" id="{EFEBC2EC-E8EC-441B-B513-934DB13AF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2596593"/>
            <a:ext cx="40195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act Information | Department of Psychology | Michigan State University">
            <a:extLst>
              <a:ext uri="{FF2B5EF4-FFF2-40B4-BE49-F238E27FC236}">
                <a16:creationId xmlns:a16="http://schemas.microsoft.com/office/drawing/2014/main" id="{A9511B5C-6E3B-4DC4-89E3-493D5374A4D9}"/>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6315075" y="2473841"/>
            <a:ext cx="5267325" cy="346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3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353F-4279-4E53-9D8B-4C77A9A15143}"/>
              </a:ext>
            </a:extLst>
          </p:cNvPr>
          <p:cNvSpPr>
            <a:spLocks noGrp="1"/>
          </p:cNvSpPr>
          <p:nvPr>
            <p:ph type="title"/>
          </p:nvPr>
        </p:nvSpPr>
        <p:spPr>
          <a:xfrm>
            <a:off x="609600" y="985837"/>
            <a:ext cx="3258065" cy="480233"/>
          </a:xfrm>
        </p:spPr>
        <p:txBody>
          <a:bodyPr>
            <a:normAutofit fontScale="90000"/>
          </a:bodyPr>
          <a:lstStyle/>
          <a:p>
            <a:r>
              <a:rPr lang="en-US" dirty="0"/>
              <a:t>How are we organized?</a:t>
            </a:r>
          </a:p>
        </p:txBody>
      </p:sp>
      <p:sp>
        <p:nvSpPr>
          <p:cNvPr id="5" name="Content Placeholder 4">
            <a:extLst>
              <a:ext uri="{FF2B5EF4-FFF2-40B4-BE49-F238E27FC236}">
                <a16:creationId xmlns:a16="http://schemas.microsoft.com/office/drawing/2014/main" id="{27319CA8-29A4-47B2-B558-EB34B55310F2}"/>
              </a:ext>
            </a:extLst>
          </p:cNvPr>
          <p:cNvSpPr>
            <a:spLocks noGrp="1"/>
          </p:cNvSpPr>
          <p:nvPr>
            <p:ph idx="1"/>
          </p:nvPr>
        </p:nvSpPr>
        <p:spPr/>
        <p:txBody>
          <a:bodyPr/>
          <a:lstStyle/>
          <a:p>
            <a:endParaRPr lang="en-US" dirty="0"/>
          </a:p>
        </p:txBody>
      </p:sp>
      <p:graphicFrame>
        <p:nvGraphicFramePr>
          <p:cNvPr id="4" name="Diagram 3">
            <a:extLst>
              <a:ext uri="{FF2B5EF4-FFF2-40B4-BE49-F238E27FC236}">
                <a16:creationId xmlns:a16="http://schemas.microsoft.com/office/drawing/2014/main" id="{560DAD59-F5EA-4EF2-B542-9AAD65B3A91F}"/>
              </a:ext>
            </a:extLst>
          </p:cNvPr>
          <p:cNvGraphicFramePr/>
          <p:nvPr>
            <p:extLst>
              <p:ext uri="{D42A27DB-BD31-4B8C-83A1-F6EECF244321}">
                <p14:modId xmlns:p14="http://schemas.microsoft.com/office/powerpoint/2010/main" val="64080378"/>
              </p:ext>
            </p:extLst>
          </p:nvPr>
        </p:nvGraphicFramePr>
        <p:xfrm>
          <a:off x="4744995" y="704335"/>
          <a:ext cx="5820031" cy="5433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30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96FD-ED06-4857-BD2B-48AEC72FB685}"/>
              </a:ext>
            </a:extLst>
          </p:cNvPr>
          <p:cNvSpPr>
            <a:spLocks noGrp="1"/>
          </p:cNvSpPr>
          <p:nvPr>
            <p:ph type="title"/>
          </p:nvPr>
        </p:nvSpPr>
        <p:spPr/>
        <p:txBody>
          <a:bodyPr>
            <a:normAutofit fontScale="90000"/>
          </a:bodyPr>
          <a:lstStyle/>
          <a:p>
            <a:r>
              <a:rPr lang="en-US" dirty="0"/>
              <a:t>How will I spend my time</a:t>
            </a:r>
          </a:p>
        </p:txBody>
      </p:sp>
      <p:sp>
        <p:nvSpPr>
          <p:cNvPr id="3" name="Content Placeholder 2">
            <a:extLst>
              <a:ext uri="{FF2B5EF4-FFF2-40B4-BE49-F238E27FC236}">
                <a16:creationId xmlns:a16="http://schemas.microsoft.com/office/drawing/2014/main" id="{F745C5BB-045F-42FE-A2E7-B8CEE5091011}"/>
              </a:ext>
            </a:extLst>
          </p:cNvPr>
          <p:cNvSpPr>
            <a:spLocks noGrp="1"/>
          </p:cNvSpPr>
          <p:nvPr>
            <p:ph idx="1"/>
          </p:nvPr>
        </p:nvSpPr>
        <p:spPr/>
        <p:txBody>
          <a:bodyPr/>
          <a:lstStyle/>
          <a:p>
            <a:r>
              <a:rPr lang="en-US" b="1" dirty="0"/>
              <a:t>2-3 courses each semester of first year</a:t>
            </a:r>
          </a:p>
          <a:p>
            <a:r>
              <a:rPr lang="en-US" b="1" dirty="0"/>
              <a:t>Actively engage in research from the start</a:t>
            </a:r>
          </a:p>
          <a:p>
            <a:r>
              <a:rPr lang="en-US" b="1" dirty="0"/>
              <a:t>Informal training through seminars, research team meetings, workshops</a:t>
            </a:r>
          </a:p>
          <a:p>
            <a:r>
              <a:rPr lang="en-US" b="1" dirty="0"/>
              <a:t>Master’s thesis completed in first several years; dissertation typically within 5 years</a:t>
            </a:r>
          </a:p>
        </p:txBody>
      </p:sp>
    </p:spTree>
    <p:extLst>
      <p:ext uri="{BB962C8B-B14F-4D97-AF65-F5344CB8AC3E}">
        <p14:creationId xmlns:p14="http://schemas.microsoft.com/office/powerpoint/2010/main" val="62034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544D-6DEE-4122-81D8-C1D288DC9922}"/>
              </a:ext>
            </a:extLst>
          </p:cNvPr>
          <p:cNvSpPr>
            <a:spLocks noGrp="1"/>
          </p:cNvSpPr>
          <p:nvPr>
            <p:ph type="title"/>
          </p:nvPr>
        </p:nvSpPr>
        <p:spPr/>
        <p:txBody>
          <a:bodyPr>
            <a:normAutofit fontScale="90000"/>
          </a:bodyPr>
          <a:lstStyle/>
          <a:p>
            <a:r>
              <a:rPr lang="en-US" dirty="0"/>
              <a:t>What stands out about this graduate program?</a:t>
            </a:r>
          </a:p>
        </p:txBody>
      </p:sp>
      <p:sp>
        <p:nvSpPr>
          <p:cNvPr id="3" name="Content Placeholder 2">
            <a:extLst>
              <a:ext uri="{FF2B5EF4-FFF2-40B4-BE49-F238E27FC236}">
                <a16:creationId xmlns:a16="http://schemas.microsoft.com/office/drawing/2014/main" id="{41C1E03A-5A67-49F3-A164-CC2B87B6F70C}"/>
              </a:ext>
            </a:extLst>
          </p:cNvPr>
          <p:cNvSpPr>
            <a:spLocks noGrp="1"/>
          </p:cNvSpPr>
          <p:nvPr>
            <p:ph idx="1"/>
          </p:nvPr>
        </p:nvSpPr>
        <p:spPr/>
        <p:txBody>
          <a:bodyPr/>
          <a:lstStyle/>
          <a:p>
            <a:r>
              <a:rPr lang="en-US" dirty="0"/>
              <a:t>Available resources</a:t>
            </a:r>
          </a:p>
          <a:p>
            <a:pPr lvl="1"/>
            <a:r>
              <a:rPr lang="en-US" dirty="0"/>
              <a:t>Funding, professional development, student organizations</a:t>
            </a:r>
          </a:p>
          <a:p>
            <a:r>
              <a:rPr lang="en-US" dirty="0"/>
              <a:t>Student involvement in publications/presentations/awards</a:t>
            </a:r>
          </a:p>
          <a:p>
            <a:r>
              <a:rPr lang="en-US" dirty="0"/>
              <a:t>Success of alums</a:t>
            </a: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C268B261-6FE9-45CA-97E2-F5F04D117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730" y="4076569"/>
            <a:ext cx="2421795" cy="2072977"/>
          </a:xfrm>
          <a:prstGeom prst="rect">
            <a:avLst/>
          </a:prstGeom>
        </p:spPr>
      </p:pic>
    </p:spTree>
    <p:extLst>
      <p:ext uri="{BB962C8B-B14F-4D97-AF65-F5344CB8AC3E}">
        <p14:creationId xmlns:p14="http://schemas.microsoft.com/office/powerpoint/2010/main" val="109055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4998-E659-4E1A-BD7D-B73B10BEB53D}"/>
              </a:ext>
            </a:extLst>
          </p:cNvPr>
          <p:cNvSpPr>
            <a:spLocks noGrp="1"/>
          </p:cNvSpPr>
          <p:nvPr>
            <p:ph type="title"/>
          </p:nvPr>
        </p:nvSpPr>
        <p:spPr>
          <a:xfrm>
            <a:off x="609600" y="1003154"/>
            <a:ext cx="10972800" cy="875092"/>
          </a:xfrm>
        </p:spPr>
        <p:txBody>
          <a:bodyPr>
            <a:normAutofit/>
          </a:bodyPr>
          <a:lstStyle/>
          <a:p>
            <a:r>
              <a:rPr lang="en-US" dirty="0"/>
              <a:t>What does it cost</a:t>
            </a:r>
          </a:p>
        </p:txBody>
      </p:sp>
      <p:sp>
        <p:nvSpPr>
          <p:cNvPr id="3" name="Content Placeholder 2">
            <a:extLst>
              <a:ext uri="{FF2B5EF4-FFF2-40B4-BE49-F238E27FC236}">
                <a16:creationId xmlns:a16="http://schemas.microsoft.com/office/drawing/2014/main" id="{5FD13748-759F-4E68-868C-4DD3822AFB7E}"/>
              </a:ext>
            </a:extLst>
          </p:cNvPr>
          <p:cNvSpPr>
            <a:spLocks noGrp="1"/>
          </p:cNvSpPr>
          <p:nvPr>
            <p:ph idx="1"/>
          </p:nvPr>
        </p:nvSpPr>
        <p:spPr>
          <a:xfrm>
            <a:off x="609600" y="2059668"/>
            <a:ext cx="5267605" cy="4296682"/>
          </a:xfrm>
        </p:spPr>
        <p:txBody>
          <a:bodyPr>
            <a:normAutofit fontScale="77500" lnSpcReduction="20000"/>
          </a:bodyPr>
          <a:lstStyle/>
          <a:p>
            <a:r>
              <a:rPr lang="en-US" dirty="0"/>
              <a:t>RAs, TAs, </a:t>
            </a:r>
          </a:p>
          <a:p>
            <a:pPr lvl="1"/>
            <a:r>
              <a:rPr lang="en-US" dirty="0"/>
              <a:t>4 years guaranteed funding for all</a:t>
            </a:r>
          </a:p>
          <a:p>
            <a:pPr lvl="1"/>
            <a:r>
              <a:rPr lang="en-US" dirty="0"/>
              <a:t>20 hours week work for $1074 biweekly (current entering rate)</a:t>
            </a:r>
          </a:p>
          <a:p>
            <a:pPr lvl="1"/>
            <a:r>
              <a:rPr lang="en-US" dirty="0"/>
              <a:t>Health insurance ($1970)</a:t>
            </a:r>
          </a:p>
          <a:p>
            <a:pPr lvl="1"/>
            <a:r>
              <a:rPr lang="en-US" dirty="0"/>
              <a:t>Tuition waiver for 9 credits (in-state $893 per credit, out-of-state $1729.50 per credit)</a:t>
            </a:r>
          </a:p>
          <a:p>
            <a:pPr lvl="1"/>
            <a:endParaRPr lang="en-US" dirty="0"/>
          </a:p>
          <a:p>
            <a:r>
              <a:rPr lang="en-US" dirty="0"/>
              <a:t>Fellowships</a:t>
            </a:r>
          </a:p>
          <a:p>
            <a:pPr marL="0" indent="0">
              <a:buNone/>
            </a:pPr>
            <a:endParaRPr lang="en-US" dirty="0"/>
          </a:p>
          <a:p>
            <a:r>
              <a:rPr lang="en-US" dirty="0"/>
              <a:t>Research/travel funds</a:t>
            </a:r>
          </a:p>
          <a:p>
            <a:endParaRPr lang="en-US" dirty="0"/>
          </a:p>
          <a:p>
            <a:r>
              <a:rPr lang="en-US" dirty="0"/>
              <a:t>Cost of living below national average</a:t>
            </a:r>
          </a:p>
        </p:txBody>
      </p:sp>
      <p:pic>
        <p:nvPicPr>
          <p:cNvPr id="2052" name="Picture 4" descr="The 5 Steps of Price Negotiation: How to Win The Price Negotiation War -  TopLine Leadership">
            <a:extLst>
              <a:ext uri="{FF2B5EF4-FFF2-40B4-BE49-F238E27FC236}">
                <a16:creationId xmlns:a16="http://schemas.microsoft.com/office/drawing/2014/main" id="{52D3FCA2-D23E-4D20-BD7C-EB272CB2F68D}"/>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8474075" y="1632744"/>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74102"/>
      </p:ext>
    </p:extLst>
  </p:cSld>
  <p:clrMapOvr>
    <a:masterClrMapping/>
  </p:clrMapOvr>
</p:sld>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2.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1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4.xml><?xml version="1.0" encoding="utf-8"?>
<a:theme xmlns:a="http://schemas.openxmlformats.org/drawingml/2006/main" name="SpartansWill_2 template">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Power-Point-Spartans-Will-Green-4x3</Template>
  <TotalTime>303</TotalTime>
  <Words>1736</Words>
  <Application>Microsoft Office PowerPoint</Application>
  <PresentationFormat>Widescreen</PresentationFormat>
  <Paragraphs>189</Paragraphs>
  <Slides>19</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Arial</vt:lpstr>
      <vt:lpstr>Calibri</vt:lpstr>
      <vt:lpstr>Gotham Book</vt:lpstr>
      <vt:lpstr>Gotham SSm A</vt:lpstr>
      <vt:lpstr>Gotham-Bold</vt:lpstr>
      <vt:lpstr>Lato</vt:lpstr>
      <vt:lpstr>Wingdings</vt:lpstr>
      <vt:lpstr>MSU Wordmark design</vt:lpstr>
      <vt:lpstr>MSU Template 1</vt:lpstr>
      <vt:lpstr>1_MSU Template 1</vt:lpstr>
      <vt:lpstr>SpartansWill_2 template</vt:lpstr>
      <vt:lpstr>Michigan State University Psychology Graduate Program</vt:lpstr>
      <vt:lpstr>Session Agenda</vt:lpstr>
      <vt:lpstr>Who are you</vt:lpstr>
      <vt:lpstr>Who are we</vt:lpstr>
      <vt:lpstr>Where are we</vt:lpstr>
      <vt:lpstr>How are we organized?</vt:lpstr>
      <vt:lpstr>How will I spend my time</vt:lpstr>
      <vt:lpstr>What stands out about this graduate program?</vt:lpstr>
      <vt:lpstr>What does it cost</vt:lpstr>
      <vt:lpstr>Basic information about our PhD program</vt:lpstr>
      <vt:lpstr>What kind of applicant are you looking for? </vt:lpstr>
      <vt:lpstr>What should I include in my application?</vt:lpstr>
      <vt:lpstr>Personal Statement Elements</vt:lpstr>
      <vt:lpstr>How to craft a successful application</vt:lpstr>
      <vt:lpstr>How to apply  </vt:lpstr>
      <vt:lpstr>Things to consider as you apply</vt:lpstr>
      <vt:lpstr>Timeline for applications</vt:lpstr>
      <vt:lpstr>Graduate Student Panel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session</dc:title>
  <dc:creator>Ryan, Ann</dc:creator>
  <cp:lastModifiedBy>Chang, Chu-Hsiang</cp:lastModifiedBy>
  <cp:revision>15</cp:revision>
  <dcterms:created xsi:type="dcterms:W3CDTF">2021-03-15T18:13:06Z</dcterms:created>
  <dcterms:modified xsi:type="dcterms:W3CDTF">2024-09-23T13:58:12Z</dcterms:modified>
</cp:coreProperties>
</file>